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6" r:id="rId2"/>
  </p:sldMasterIdLst>
  <p:notesMasterIdLst>
    <p:notesMasterId r:id="rId25"/>
  </p:notesMasterIdLst>
  <p:sldIdLst>
    <p:sldId id="672" r:id="rId3"/>
    <p:sldId id="696" r:id="rId4"/>
    <p:sldId id="699" r:id="rId5"/>
    <p:sldId id="559" r:id="rId6"/>
    <p:sldId id="651" r:id="rId7"/>
    <p:sldId id="712" r:id="rId8"/>
    <p:sldId id="700" r:id="rId9"/>
    <p:sldId id="713" r:id="rId10"/>
    <p:sldId id="736" r:id="rId11"/>
    <p:sldId id="653" r:id="rId12"/>
    <p:sldId id="716" r:id="rId13"/>
    <p:sldId id="723" r:id="rId14"/>
    <p:sldId id="724" r:id="rId15"/>
    <p:sldId id="743" r:id="rId16"/>
    <p:sldId id="737" r:id="rId17"/>
    <p:sldId id="718" r:id="rId18"/>
    <p:sldId id="739" r:id="rId19"/>
    <p:sldId id="740" r:id="rId20"/>
    <p:sldId id="741" r:id="rId21"/>
    <p:sldId id="738" r:id="rId22"/>
    <p:sldId id="742" r:id="rId23"/>
    <p:sldId id="698"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43CF2C3-3950-4E40-A02F-66DCCF188A6B}">
          <p14:sldIdLst>
            <p14:sldId id="672"/>
            <p14:sldId id="696"/>
            <p14:sldId id="699"/>
            <p14:sldId id="559"/>
            <p14:sldId id="651"/>
            <p14:sldId id="712"/>
            <p14:sldId id="700"/>
            <p14:sldId id="713"/>
            <p14:sldId id="736"/>
            <p14:sldId id="653"/>
            <p14:sldId id="716"/>
            <p14:sldId id="723"/>
            <p14:sldId id="724"/>
            <p14:sldId id="743"/>
            <p14:sldId id="737"/>
            <p14:sldId id="718"/>
            <p14:sldId id="739"/>
            <p14:sldId id="740"/>
            <p14:sldId id="741"/>
            <p14:sldId id="738"/>
            <p14:sldId id="742"/>
            <p14:sldId id="6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70" autoAdjust="0"/>
    <p:restoredTop sz="79874" autoAdjust="0"/>
  </p:normalViewPr>
  <p:slideViewPr>
    <p:cSldViewPr snapToGrid="0">
      <p:cViewPr varScale="1">
        <p:scale>
          <a:sx n="72" d="100"/>
          <a:sy n="72" d="100"/>
        </p:scale>
        <p:origin x="758" y="67"/>
      </p:cViewPr>
      <p:guideLst/>
    </p:cSldViewPr>
  </p:slideViewPr>
  <p:notesTextViewPr>
    <p:cViewPr>
      <p:scale>
        <a:sx n="100" d="100"/>
        <a:sy n="100" d="100"/>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2020/11/14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Figure 5(a)</a:t>
            </a:r>
            <a:r>
              <a:rPr lang="zh-CN" altLang="en-US" dirty="0"/>
              <a:t>：</a:t>
            </a:r>
            <a:r>
              <a:rPr lang="en-US" altLang="zh-CN" dirty="0"/>
              <a:t>SF</a:t>
            </a:r>
            <a:r>
              <a:rPr lang="zh-CN" altLang="en-US" dirty="0"/>
              <a:t>越大，链路稳定性，且上升越来越陡峭</a:t>
            </a:r>
            <a:endParaRPr lang="en-US" altLang="zh-CN" dirty="0"/>
          </a:p>
          <a:p>
            <a:r>
              <a:rPr lang="en-US" altLang="zh-CN" dirty="0"/>
              <a:t>Figure 5(b)</a:t>
            </a:r>
            <a:r>
              <a:rPr lang="zh-CN" altLang="en-US" dirty="0"/>
              <a:t>：</a:t>
            </a:r>
            <a:r>
              <a:rPr lang="en-US" altLang="zh-CN" dirty="0"/>
              <a:t>SF</a:t>
            </a:r>
            <a:r>
              <a:rPr lang="zh-CN" altLang="en-US" dirty="0"/>
              <a:t>越大，吞吐量越小，且下降越来越平缓</a:t>
            </a:r>
            <a:endParaRPr lang="en-US" altLang="zh-CN" dirty="0"/>
          </a:p>
          <a:p>
            <a:r>
              <a:rPr lang="zh-CN" altLang="en-US" dirty="0"/>
              <a:t>现象：在</a:t>
            </a:r>
            <a:r>
              <a:rPr lang="en-US" altLang="zh-CN" dirty="0"/>
              <a:t>SF</a:t>
            </a:r>
            <a:r>
              <a:rPr lang="zh-CN" altLang="en-US" dirty="0"/>
              <a:t>很大时，加大一点</a:t>
            </a:r>
            <a:r>
              <a:rPr lang="en-US" altLang="zh-CN" dirty="0"/>
              <a:t>SF</a:t>
            </a:r>
            <a:r>
              <a:rPr lang="zh-CN" altLang="en-US" dirty="0"/>
              <a:t>可以显著提升链路稳定性而只以一点吞吐量为代价；在</a:t>
            </a:r>
            <a:r>
              <a:rPr lang="en-US" altLang="zh-CN" dirty="0"/>
              <a:t>SF</a:t>
            </a:r>
            <a:r>
              <a:rPr lang="zh-CN" altLang="en-US" dirty="0"/>
              <a:t>很小时，减小一点</a:t>
            </a:r>
            <a:r>
              <a:rPr lang="en-US" altLang="zh-CN" dirty="0"/>
              <a:t>SF</a:t>
            </a:r>
            <a:r>
              <a:rPr lang="zh-CN" altLang="en-US" dirty="0"/>
              <a:t>可以显著提升吞吐量而只以一点稳定性为代价；</a:t>
            </a:r>
            <a:endParaRPr lang="en-US" altLang="zh-CN" dirty="0"/>
          </a:p>
          <a:p>
            <a:endParaRPr lang="en-US" altLang="zh-CN" dirty="0"/>
          </a:p>
          <a:p>
            <a:r>
              <a:rPr lang="en-US" altLang="zh-CN" dirty="0"/>
              <a:t>Figure 6(a)</a:t>
            </a:r>
            <a:r>
              <a:rPr lang="zh-CN" altLang="en-US" dirty="0"/>
              <a:t>：</a:t>
            </a:r>
            <a:r>
              <a:rPr lang="en-US" altLang="zh-CN" dirty="0"/>
              <a:t>1</a:t>
            </a:r>
            <a:r>
              <a:rPr lang="zh-CN" altLang="en-US" dirty="0"/>
              <a:t>，</a:t>
            </a:r>
            <a:r>
              <a:rPr lang="en-US" altLang="zh-CN" dirty="0"/>
              <a:t>3</a:t>
            </a:r>
            <a:r>
              <a:rPr lang="zh-CN" altLang="en-US" dirty="0"/>
              <a:t>，</a:t>
            </a:r>
            <a:r>
              <a:rPr lang="en-US" altLang="zh-CN" dirty="0"/>
              <a:t>5</a:t>
            </a:r>
            <a:r>
              <a:rPr lang="zh-CN" altLang="en-US" dirty="0"/>
              <a:t>站时班车离基站很近</a:t>
            </a:r>
            <a:endParaRPr lang="en-US" altLang="zh-CN" dirty="0"/>
          </a:p>
          <a:p>
            <a:r>
              <a:rPr lang="en-US" altLang="zh-CN" dirty="0"/>
              <a:t>Figure 6(b)</a:t>
            </a:r>
            <a:r>
              <a:rPr lang="zh-CN" altLang="en-US" dirty="0"/>
              <a:t>：在班车静止时</a:t>
            </a:r>
            <a:r>
              <a:rPr lang="en-US" altLang="zh-CN" dirty="0"/>
              <a:t>ADR</a:t>
            </a:r>
            <a:r>
              <a:rPr lang="zh-CN" altLang="en-US" dirty="0"/>
              <a:t>可以通过选择</a:t>
            </a:r>
            <a:r>
              <a:rPr lang="en-US" altLang="zh-CN" dirty="0"/>
              <a:t>SF</a:t>
            </a:r>
            <a:r>
              <a:rPr lang="zh-CN" altLang="en-US" dirty="0"/>
              <a:t>提供很好的稳定性，但动起来就不行了</a:t>
            </a:r>
            <a:endParaRPr lang="en-US" altLang="zh-CN" dirty="0"/>
          </a:p>
          <a:p>
            <a:r>
              <a:rPr lang="zh-CN" altLang="en-US" dirty="0"/>
              <a:t>现象：</a:t>
            </a:r>
            <a:r>
              <a:rPr lang="en-US" altLang="zh-CN" dirty="0"/>
              <a:t>ADR</a:t>
            </a:r>
            <a:r>
              <a:rPr lang="zh-CN" altLang="en-US" dirty="0"/>
              <a:t>以过去</a:t>
            </a:r>
            <a:r>
              <a:rPr lang="en-US" altLang="zh-CN" dirty="0"/>
              <a:t>20</a:t>
            </a:r>
            <a:r>
              <a:rPr lang="zh-CN" altLang="en-US" dirty="0"/>
              <a:t>个收到的包中最大的</a:t>
            </a:r>
            <a:r>
              <a:rPr lang="en-US" altLang="zh-CN" dirty="0"/>
              <a:t>SNR</a:t>
            </a:r>
            <a:r>
              <a:rPr lang="zh-CN" altLang="en-US" dirty="0"/>
              <a:t>估计链路状态，不能考虑移动时</a:t>
            </a:r>
            <a:r>
              <a:rPr lang="en-US" altLang="zh-CN" dirty="0"/>
              <a:t>SNR</a:t>
            </a:r>
            <a:r>
              <a:rPr lang="zh-CN" altLang="en-US" dirty="0"/>
              <a:t>的变化；</a:t>
            </a:r>
            <a:r>
              <a:rPr lang="en-US" altLang="zh-CN" dirty="0"/>
              <a:t>SNR</a:t>
            </a:r>
            <a:r>
              <a:rPr lang="zh-CN" altLang="en-US" dirty="0"/>
              <a:t>最低要求是理论得到的而非由</a:t>
            </a:r>
            <a:r>
              <a:rPr lang="en-US" altLang="zh-CN" dirty="0" err="1"/>
              <a:t>LoRa</a:t>
            </a:r>
            <a:r>
              <a:rPr lang="zh-CN" altLang="en-US" dirty="0"/>
              <a:t>设备物理层参数如负载长度、编码率等得到的链路可靠性；接收端敏感性同样依赖于</a:t>
            </a:r>
            <a:r>
              <a:rPr lang="en-US" altLang="zh-CN" dirty="0"/>
              <a:t>RSS</a:t>
            </a:r>
            <a:r>
              <a:rPr lang="zh-CN" altLang="en-US" dirty="0"/>
              <a:t>，选择</a:t>
            </a:r>
            <a:r>
              <a:rPr lang="en-US" altLang="zh-CN" dirty="0"/>
              <a:t>SF</a:t>
            </a:r>
            <a:r>
              <a:rPr lang="zh-CN" altLang="en-US" dirty="0"/>
              <a:t>要用到</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11</a:t>
            </a:fld>
            <a:endParaRPr lang="zh-CN" altLang="en-US"/>
          </a:p>
        </p:txBody>
      </p:sp>
    </p:spTree>
    <p:extLst>
      <p:ext uri="{BB962C8B-B14F-4D97-AF65-F5344CB8AC3E}">
        <p14:creationId xmlns:p14="http://schemas.microsoft.com/office/powerpoint/2010/main" val="4132468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65501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首要要求是满足应用的网络稳定性要求，其次是最大化数据收集吞吐量</a:t>
            </a:r>
            <a:endParaRPr lang="en-US" altLang="zh-CN" dirty="0"/>
          </a:p>
          <a:p>
            <a:endParaRPr lang="en-US" altLang="zh-CN" dirty="0"/>
          </a:p>
          <a:p>
            <a:r>
              <a:rPr lang="en-US" altLang="zh-CN" dirty="0"/>
              <a:t>Figure 7</a:t>
            </a:r>
            <a:r>
              <a:rPr lang="zh-CN" altLang="en-US" dirty="0"/>
              <a:t>：</a:t>
            </a:r>
            <a:endParaRPr lang="en-US" altLang="zh-CN" dirty="0"/>
          </a:p>
          <a:p>
            <a:r>
              <a:rPr lang="en-US" altLang="zh-CN" b="1" dirty="0"/>
              <a:t>Initialization Period</a:t>
            </a:r>
            <a:r>
              <a:rPr lang="zh-CN" altLang="en-US" b="1" dirty="0"/>
              <a:t>：</a:t>
            </a:r>
            <a:r>
              <a:rPr lang="zh-CN" altLang="en-US" dirty="0"/>
              <a:t>控制每个</a:t>
            </a:r>
            <a:r>
              <a:rPr lang="en-US" altLang="zh-CN" dirty="0" err="1"/>
              <a:t>LoRa</a:t>
            </a:r>
            <a:r>
              <a:rPr lang="zh-CN" altLang="en-US" dirty="0"/>
              <a:t>终端设备以循环方式使用所有</a:t>
            </a:r>
            <a:r>
              <a:rPr lang="en-US" altLang="zh-CN" dirty="0"/>
              <a:t>SF</a:t>
            </a:r>
            <a:r>
              <a:rPr lang="zh-CN" altLang="en-US" dirty="0"/>
              <a:t>配置传输数据包。它还控制</a:t>
            </a:r>
            <a:r>
              <a:rPr lang="en-US" altLang="zh-CN" dirty="0" err="1"/>
              <a:t>LoRa</a:t>
            </a:r>
            <a:r>
              <a:rPr lang="zh-CN" altLang="en-US" dirty="0"/>
              <a:t>基站在接收每个包时测量链路特性，并观察记录</a:t>
            </a:r>
            <a:r>
              <a:rPr lang="en-US" altLang="zh-CN" dirty="0"/>
              <a:t>SF</a:t>
            </a:r>
            <a:r>
              <a:rPr lang="zh-CN" altLang="en-US" dirty="0"/>
              <a:t>配置下对应的每个包的接收情况。这允许无线基站创建初始数据集</a:t>
            </a:r>
            <a:r>
              <a:rPr lang="en-US" altLang="zh-CN" dirty="0"/>
              <a:t>S</a:t>
            </a:r>
            <a:r>
              <a:rPr lang="zh-CN" altLang="en-US" dirty="0"/>
              <a:t>，其中每个数据元素包含三条信息：链路特性（</a:t>
            </a:r>
            <a:r>
              <a:rPr lang="en-US" altLang="zh-CN" dirty="0"/>
              <a:t>RSS</a:t>
            </a:r>
            <a:r>
              <a:rPr lang="zh-CN" altLang="en-US" dirty="0"/>
              <a:t>、</a:t>
            </a:r>
            <a:r>
              <a:rPr lang="en-US" altLang="zh-CN" dirty="0"/>
              <a:t>SNR</a:t>
            </a:r>
            <a:r>
              <a:rPr lang="zh-CN" altLang="en-US" dirty="0"/>
              <a:t>和过去</a:t>
            </a:r>
            <a:r>
              <a:rPr lang="en-US" altLang="zh-CN" dirty="0"/>
              <a:t>10</a:t>
            </a:r>
            <a:r>
              <a:rPr lang="zh-CN" altLang="en-US" dirty="0"/>
              <a:t>个时间帧的平均</a:t>
            </a:r>
            <a:r>
              <a:rPr lang="en-US" altLang="zh-CN" dirty="0"/>
              <a:t>RSS</a:t>
            </a:r>
            <a:r>
              <a:rPr lang="zh-CN" altLang="en-US" dirty="0"/>
              <a:t>）），</a:t>
            </a:r>
            <a:r>
              <a:rPr lang="en-US" altLang="zh-CN" dirty="0"/>
              <a:t>SF</a:t>
            </a:r>
            <a:r>
              <a:rPr lang="zh-CN" altLang="en-US" dirty="0"/>
              <a:t>配置和数据包接收结果（成功或失败）。</a:t>
            </a:r>
            <a:endParaRPr lang="en-US" altLang="zh-CN" dirty="0"/>
          </a:p>
          <a:p>
            <a:endParaRPr lang="en-US" altLang="zh-CN" dirty="0"/>
          </a:p>
          <a:p>
            <a:r>
              <a:rPr lang="en-US" altLang="zh-CN" b="1" dirty="0"/>
              <a:t>Operation Period</a:t>
            </a:r>
            <a:r>
              <a:rPr lang="zh-CN" altLang="en-US" b="1" dirty="0"/>
              <a:t>：</a:t>
            </a:r>
            <a:r>
              <a:rPr lang="en-US" altLang="zh-CN" dirty="0"/>
              <a:t>KNN</a:t>
            </a:r>
            <a:r>
              <a:rPr lang="zh-CN" altLang="en-US" dirty="0"/>
              <a:t>根据数据集</a:t>
            </a:r>
            <a:r>
              <a:rPr lang="en-US" altLang="zh-CN" dirty="0"/>
              <a:t>S</a:t>
            </a:r>
            <a:r>
              <a:rPr lang="zh-CN" altLang="en-US" dirty="0"/>
              <a:t>、应用的链路稳定性要求、链路特性三个方面选择</a:t>
            </a:r>
            <a:r>
              <a:rPr lang="en-US" altLang="zh-CN" dirty="0"/>
              <a:t>SF</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27982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Algorithm 1</a:t>
            </a:r>
            <a:r>
              <a:rPr lang="zh-CN" altLang="en-US" dirty="0"/>
              <a:t>：</a:t>
            </a:r>
            <a:r>
              <a:rPr lang="en-US" altLang="zh-CN" dirty="0"/>
              <a:t>x</a:t>
            </a:r>
            <a:r>
              <a:rPr lang="zh-CN" altLang="en-US" dirty="0"/>
              <a:t>是表示链路特性（</a:t>
            </a:r>
            <a:r>
              <a:rPr lang="en-US" altLang="zh-CN" dirty="0"/>
              <a:t>RSS</a:t>
            </a:r>
            <a:r>
              <a:rPr lang="zh-CN" altLang="en-US" dirty="0"/>
              <a:t>、</a:t>
            </a:r>
            <a:r>
              <a:rPr lang="en-US" altLang="zh-CN" dirty="0"/>
              <a:t>SNR</a:t>
            </a:r>
            <a:r>
              <a:rPr lang="zh-CN" altLang="en-US" dirty="0"/>
              <a:t>和平均</a:t>
            </a:r>
            <a:r>
              <a:rPr lang="en-US" altLang="zh-CN" dirty="0"/>
              <a:t>RSS</a:t>
            </a:r>
            <a:r>
              <a:rPr lang="zh-CN" altLang="en-US" dirty="0"/>
              <a:t>）的三个整数（</a:t>
            </a:r>
            <a:r>
              <a:rPr lang="en-US" altLang="zh-CN" dirty="0"/>
              <a:t>x1</a:t>
            </a:r>
            <a:r>
              <a:rPr lang="zh-CN" altLang="en-US" dirty="0"/>
              <a:t>、</a:t>
            </a:r>
            <a:r>
              <a:rPr lang="en-US" altLang="zh-CN" dirty="0"/>
              <a:t>x2</a:t>
            </a:r>
            <a:r>
              <a:rPr lang="zh-CN" altLang="en-US" dirty="0"/>
              <a:t>和</a:t>
            </a:r>
            <a:r>
              <a:rPr lang="en-US" altLang="zh-CN" dirty="0"/>
              <a:t>x3</a:t>
            </a:r>
            <a:r>
              <a:rPr lang="zh-CN" altLang="en-US" dirty="0"/>
              <a:t>）的数组；</a:t>
            </a:r>
            <a:r>
              <a:rPr lang="en-US" altLang="zh-CN" dirty="0"/>
              <a:t>d</a:t>
            </a:r>
            <a:r>
              <a:rPr lang="zh-CN" altLang="en-US" dirty="0"/>
              <a:t>：</a:t>
            </a:r>
            <a:r>
              <a:rPr lang="en-US" altLang="zh-CN" dirty="0"/>
              <a:t>x</a:t>
            </a:r>
            <a:r>
              <a:rPr lang="zh-CN" altLang="en-US" dirty="0"/>
              <a:t>‘与</a:t>
            </a:r>
            <a:r>
              <a:rPr lang="en-US" altLang="zh-CN" dirty="0"/>
              <a:t>x</a:t>
            </a:r>
            <a:r>
              <a:rPr lang="zh-CN" altLang="en-US" dirty="0"/>
              <a:t>的欧氏距离；</a:t>
            </a:r>
            <a:r>
              <a:rPr lang="en-US" altLang="zh-CN" dirty="0"/>
              <a:t>N</a:t>
            </a:r>
            <a:r>
              <a:rPr lang="zh-CN" altLang="en-US" dirty="0"/>
              <a:t>：</a:t>
            </a:r>
            <a:r>
              <a:rPr lang="en-US" altLang="zh-CN" dirty="0"/>
              <a:t>S</a:t>
            </a:r>
            <a:r>
              <a:rPr lang="zh-CN" altLang="en-US" dirty="0"/>
              <a:t>中的最近邻样本；</a:t>
            </a:r>
            <a:endParaRPr lang="en-US" altLang="zh-CN" dirty="0"/>
          </a:p>
          <a:p>
            <a:pPr lvl="2"/>
            <a:r>
              <a:rPr lang="zh-CN" altLang="en-US" dirty="0"/>
              <a:t>从第</a:t>
            </a:r>
            <a:r>
              <a:rPr lang="en-US" altLang="zh-CN" dirty="0"/>
              <a:t>3</a:t>
            </a:r>
            <a:r>
              <a:rPr lang="zh-CN" altLang="en-US" dirty="0"/>
              <a:t>行到第</a:t>
            </a:r>
            <a:r>
              <a:rPr lang="en-US" altLang="zh-CN" dirty="0"/>
              <a:t>9</a:t>
            </a:r>
            <a:r>
              <a:rPr lang="zh-CN" altLang="en-US" dirty="0"/>
              <a:t>行的循环在数组</a:t>
            </a:r>
            <a:r>
              <a:rPr lang="en-US" altLang="zh-CN" dirty="0"/>
              <a:t>N</a:t>
            </a:r>
            <a:r>
              <a:rPr lang="zh-CN" altLang="en-US" dirty="0"/>
              <a:t>中搜索并存储“最近邻”，其中最近邻是到输入链路特性（</a:t>
            </a:r>
            <a:r>
              <a:rPr lang="en-US" altLang="zh-CN" dirty="0"/>
              <a:t>x</a:t>
            </a:r>
            <a:r>
              <a:rPr lang="zh-CN" altLang="en-US" dirty="0"/>
              <a:t>）的最短距离内以</a:t>
            </a:r>
            <a:r>
              <a:rPr lang="en-US" altLang="zh-CN" dirty="0"/>
              <a:t>S</a:t>
            </a:r>
            <a:r>
              <a:rPr lang="zh-CN" altLang="en-US" dirty="0"/>
              <a:t>为单位的样本。第</a:t>
            </a:r>
            <a:r>
              <a:rPr lang="en-US" altLang="zh-CN" dirty="0"/>
              <a:t>4</a:t>
            </a:r>
            <a:r>
              <a:rPr lang="zh-CN" altLang="en-US" dirty="0"/>
              <a:t>行列出了取整距离（</a:t>
            </a:r>
            <a:r>
              <a:rPr lang="en-US" altLang="zh-CN" dirty="0"/>
              <a:t>d</a:t>
            </a:r>
            <a:r>
              <a:rPr lang="zh-CN" altLang="en-US" dirty="0"/>
              <a:t>）到</a:t>
            </a:r>
            <a:r>
              <a:rPr lang="en-US" altLang="zh-CN" dirty="0"/>
              <a:t>x</a:t>
            </a:r>
            <a:r>
              <a:rPr lang="zh-CN" altLang="en-US" dirty="0"/>
              <a:t>的所有整数值链路特性，并将它们存储在集合</a:t>
            </a:r>
            <a:r>
              <a:rPr lang="en-US" altLang="zh-CN" dirty="0"/>
              <a:t>X</a:t>
            </a:r>
            <a:r>
              <a:rPr lang="zh-CN" altLang="en-US" dirty="0"/>
              <a:t>‘中。从第</a:t>
            </a:r>
            <a:r>
              <a:rPr lang="en-US" altLang="zh-CN" dirty="0"/>
              <a:t>5</a:t>
            </a:r>
            <a:r>
              <a:rPr lang="zh-CN" altLang="en-US" dirty="0"/>
              <a:t>行到第</a:t>
            </a:r>
            <a:r>
              <a:rPr lang="en-US" altLang="zh-CN" dirty="0"/>
              <a:t>7</a:t>
            </a:r>
            <a:r>
              <a:rPr lang="zh-CN" altLang="en-US" dirty="0"/>
              <a:t>行的循环使用</a:t>
            </a:r>
            <a:r>
              <a:rPr lang="en-US" altLang="zh-CN" dirty="0"/>
              <a:t>X’</a:t>
            </a:r>
            <a:r>
              <a:rPr lang="zh-CN" altLang="en-US" dirty="0"/>
              <a:t>中每个</a:t>
            </a:r>
            <a:r>
              <a:rPr lang="en-US" altLang="zh-CN" dirty="0"/>
              <a:t>x’</a:t>
            </a:r>
            <a:r>
              <a:rPr lang="zh-CN" altLang="en-US" dirty="0"/>
              <a:t>中的链路特性作为</a:t>
            </a:r>
            <a:r>
              <a:rPr lang="en-US" altLang="zh-CN" dirty="0"/>
              <a:t>S</a:t>
            </a:r>
            <a:r>
              <a:rPr lang="zh-CN" altLang="en-US" dirty="0"/>
              <a:t>的索引，并将索引的</a:t>
            </a:r>
            <a:r>
              <a:rPr lang="en-US" altLang="zh-CN" dirty="0"/>
              <a:t>S</a:t>
            </a:r>
            <a:r>
              <a:rPr lang="zh-CN" altLang="en-US" dirty="0"/>
              <a:t>元素中的所有样本添加到</a:t>
            </a:r>
            <a:r>
              <a:rPr lang="en-US" altLang="zh-CN" dirty="0"/>
              <a:t>N</a:t>
            </a:r>
            <a:r>
              <a:rPr lang="zh-CN" altLang="en-US" dirty="0"/>
              <a:t>中。距离</a:t>
            </a:r>
            <a:r>
              <a:rPr lang="en-US" altLang="zh-CN" dirty="0"/>
              <a:t>d</a:t>
            </a:r>
            <a:r>
              <a:rPr lang="zh-CN" altLang="en-US" dirty="0"/>
              <a:t>递增（第</a:t>
            </a:r>
            <a:r>
              <a:rPr lang="en-US" altLang="zh-CN" dirty="0"/>
              <a:t>8</a:t>
            </a:r>
            <a:r>
              <a:rPr lang="zh-CN" altLang="en-US" dirty="0"/>
              <a:t>行），直到</a:t>
            </a:r>
            <a:r>
              <a:rPr lang="en-US" altLang="zh-CN" dirty="0"/>
              <a:t>k</a:t>
            </a:r>
            <a:r>
              <a:rPr lang="zh-CN" altLang="en-US" dirty="0"/>
              <a:t>个样本被添加到</a:t>
            </a:r>
            <a:r>
              <a:rPr lang="en-US" altLang="zh-CN" dirty="0"/>
              <a:t>N</a:t>
            </a:r>
            <a:r>
              <a:rPr lang="zh-CN" altLang="en-US" dirty="0"/>
              <a:t>（第</a:t>
            </a:r>
            <a:r>
              <a:rPr lang="en-US" altLang="zh-CN" dirty="0"/>
              <a:t>3</a:t>
            </a:r>
            <a:r>
              <a:rPr lang="zh-CN" altLang="en-US" dirty="0"/>
              <a:t>行）</a:t>
            </a:r>
            <a:endParaRPr lang="en-US" altLang="zh-CN" dirty="0"/>
          </a:p>
          <a:p>
            <a:pPr lvl="2"/>
            <a:endParaRPr lang="en-US" altLang="zh-CN" dirty="0"/>
          </a:p>
          <a:p>
            <a:pPr lvl="2"/>
            <a:r>
              <a:rPr lang="zh-CN" altLang="en-US" dirty="0"/>
              <a:t>从第</a:t>
            </a:r>
            <a:r>
              <a:rPr lang="en-US" altLang="zh-CN" dirty="0"/>
              <a:t>10</a:t>
            </a:r>
            <a:r>
              <a:rPr lang="zh-CN" altLang="en-US" dirty="0"/>
              <a:t>行到第</a:t>
            </a:r>
            <a:r>
              <a:rPr lang="en-US" altLang="zh-CN" dirty="0"/>
              <a:t>18</a:t>
            </a:r>
            <a:r>
              <a:rPr lang="zh-CN" altLang="en-US" dirty="0"/>
              <a:t>行的循环计算从</a:t>
            </a:r>
            <a:r>
              <a:rPr lang="en-US" altLang="zh-CN" dirty="0"/>
              <a:t>SF7</a:t>
            </a:r>
            <a:r>
              <a:rPr lang="zh-CN" altLang="en-US" dirty="0"/>
              <a:t>到</a:t>
            </a:r>
            <a:r>
              <a:rPr lang="en-US" altLang="zh-CN" dirty="0"/>
              <a:t>SF11</a:t>
            </a:r>
            <a:r>
              <a:rPr lang="zh-CN" altLang="en-US" dirty="0"/>
              <a:t>的每个</a:t>
            </a:r>
            <a:r>
              <a:rPr lang="en-US" altLang="zh-CN" dirty="0"/>
              <a:t>SF</a:t>
            </a:r>
            <a:r>
              <a:rPr lang="zh-CN" altLang="en-US" dirty="0"/>
              <a:t>的投票数，并根据投票结果返回所选</a:t>
            </a:r>
            <a:r>
              <a:rPr lang="en-US" altLang="zh-CN" dirty="0"/>
              <a:t>SF</a:t>
            </a:r>
            <a:r>
              <a:rPr lang="zh-CN" altLang="en-US" dirty="0"/>
              <a:t>。对于每个</a:t>
            </a:r>
            <a:r>
              <a:rPr lang="en-US" altLang="zh-CN" dirty="0"/>
              <a:t>SF</a:t>
            </a:r>
            <a:r>
              <a:rPr lang="zh-CN" altLang="en-US" dirty="0"/>
              <a:t>配置，</a:t>
            </a:r>
            <a:r>
              <a:rPr lang="en-US" altLang="zh-CN" dirty="0" err="1"/>
              <a:t>vp</a:t>
            </a:r>
            <a:r>
              <a:rPr lang="zh-CN" altLang="en-US" dirty="0"/>
              <a:t>计算每个邻居</a:t>
            </a:r>
            <a:r>
              <a:rPr lang="en-US" altLang="zh-CN" dirty="0"/>
              <a:t>n</a:t>
            </a:r>
            <a:r>
              <a:rPr lang="zh-CN" altLang="en-US" dirty="0"/>
              <a:t>的正票，其中在</a:t>
            </a:r>
            <a:r>
              <a:rPr lang="en-US" altLang="zh-CN" dirty="0"/>
              <a:t>SF</a:t>
            </a:r>
            <a:r>
              <a:rPr lang="zh-CN" altLang="en-US" dirty="0"/>
              <a:t>下成功接收的邻居（</a:t>
            </a:r>
            <a:r>
              <a:rPr lang="en-US" altLang="zh-CN" dirty="0"/>
              <a:t>n[SF]=1</a:t>
            </a:r>
            <a:r>
              <a:rPr lang="zh-CN" altLang="en-US" dirty="0"/>
              <a:t>）贡献一个正票（第</a:t>
            </a:r>
            <a:r>
              <a:rPr lang="en-US" altLang="zh-CN" dirty="0"/>
              <a:t>13</a:t>
            </a:r>
            <a:r>
              <a:rPr lang="zh-CN" altLang="en-US" dirty="0"/>
              <a:t>行）。将得到的正投票率（</a:t>
            </a:r>
            <a:r>
              <a:rPr lang="en-US" altLang="zh-CN" dirty="0" err="1"/>
              <a:t>vp</a:t>
            </a:r>
            <a:r>
              <a:rPr lang="en-US" altLang="zh-CN" dirty="0"/>
              <a:t>/</a:t>
            </a:r>
            <a:r>
              <a:rPr lang="en-US" altLang="zh-CN" dirty="0" err="1"/>
              <a:t>N.length</a:t>
            </a:r>
            <a:r>
              <a:rPr lang="zh-CN" altLang="en-US" dirty="0"/>
              <a:t>）与</a:t>
            </a:r>
            <a:r>
              <a:rPr lang="en-US" altLang="zh-CN" dirty="0"/>
              <a:t>SF</a:t>
            </a:r>
            <a:r>
              <a:rPr lang="zh-CN" altLang="en-US" dirty="0"/>
              <a:t>的投票阈值（</a:t>
            </a:r>
            <a:r>
              <a:rPr lang="en-US" altLang="zh-CN" dirty="0" err="1"/>
              <a:t>vt</a:t>
            </a:r>
            <a:r>
              <a:rPr lang="en-US" altLang="zh-CN" dirty="0"/>
              <a:t>[SF]</a:t>
            </a:r>
            <a:r>
              <a:rPr lang="zh-CN" altLang="en-US" dirty="0"/>
              <a:t>）进行比较。如果正投票率大于阈值，则</a:t>
            </a:r>
            <a:r>
              <a:rPr lang="en-US" altLang="zh-CN" dirty="0"/>
              <a:t>SF</a:t>
            </a:r>
            <a:r>
              <a:rPr lang="zh-CN" altLang="en-US" dirty="0"/>
              <a:t>的分类结果为正（第</a:t>
            </a:r>
            <a:r>
              <a:rPr lang="en-US" altLang="zh-CN" dirty="0"/>
              <a:t>15</a:t>
            </a:r>
            <a:r>
              <a:rPr lang="zh-CN" altLang="en-US" dirty="0"/>
              <a:t>行），预测成功的分组接收。算法</a:t>
            </a:r>
            <a:r>
              <a:rPr lang="en-US" altLang="zh-CN" dirty="0"/>
              <a:t>1</a:t>
            </a:r>
            <a:r>
              <a:rPr lang="zh-CN" altLang="en-US" dirty="0"/>
              <a:t>当找到一个正的分类结果时，算法返回最小的</a:t>
            </a:r>
            <a:r>
              <a:rPr lang="en-US" altLang="zh-CN" dirty="0"/>
              <a:t>SF</a:t>
            </a:r>
            <a:r>
              <a:rPr lang="zh-CN" altLang="en-US" dirty="0"/>
              <a:t>（第</a:t>
            </a:r>
            <a:r>
              <a:rPr lang="en-US" altLang="zh-CN" dirty="0"/>
              <a:t>16</a:t>
            </a:r>
            <a:r>
              <a:rPr lang="zh-CN" altLang="en-US" dirty="0"/>
              <a:t>行）</a:t>
            </a:r>
            <a:endParaRPr lang="en-US" altLang="zh-CN" dirty="0"/>
          </a:p>
          <a:p>
            <a:pPr lvl="2"/>
            <a:endParaRPr lang="en-US" altLang="zh-CN" dirty="0"/>
          </a:p>
          <a:p>
            <a:pPr lvl="2"/>
            <a:r>
              <a:rPr lang="zh-CN" altLang="en-US" dirty="0"/>
              <a:t>如果</a:t>
            </a:r>
            <a:r>
              <a:rPr lang="en-US" altLang="zh-CN" dirty="0"/>
              <a:t>SF7</a:t>
            </a:r>
            <a:r>
              <a:rPr lang="zh-CN" altLang="en-US" dirty="0"/>
              <a:t>至</a:t>
            </a:r>
            <a:r>
              <a:rPr lang="en-US" altLang="zh-CN" dirty="0"/>
              <a:t>SF11</a:t>
            </a:r>
            <a:r>
              <a:rPr lang="zh-CN" altLang="en-US" dirty="0"/>
              <a:t>没有积极的分类结果，或目前链路特性不可用，则选择</a:t>
            </a:r>
            <a:r>
              <a:rPr lang="en-US" altLang="zh-CN" dirty="0"/>
              <a:t>SF12</a:t>
            </a:r>
            <a:r>
              <a:rPr lang="zh-CN" altLang="en-US" dirty="0"/>
              <a:t>（第</a:t>
            </a:r>
            <a:r>
              <a:rPr lang="en-US" altLang="zh-CN" dirty="0"/>
              <a:t>19</a:t>
            </a:r>
            <a:r>
              <a:rPr lang="zh-CN" altLang="en-US" dirty="0"/>
              <a:t>行）以保持连接</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77738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Algorithm 2</a:t>
            </a:r>
            <a:r>
              <a:rPr lang="zh-CN" altLang="en-US" dirty="0"/>
              <a:t>：投票阈值数组（</a:t>
            </a:r>
            <a:r>
              <a:rPr lang="en-US" altLang="zh-CN" dirty="0" err="1"/>
              <a:t>vt</a:t>
            </a:r>
            <a:r>
              <a:rPr lang="zh-CN" altLang="en-US" dirty="0"/>
              <a:t>）是一组参数，对于满足应用程序指定的可靠性要求至关重要。</a:t>
            </a:r>
            <a:r>
              <a:rPr lang="en-US" altLang="zh-CN" dirty="0" err="1"/>
              <a:t>vt</a:t>
            </a:r>
            <a:r>
              <a:rPr lang="zh-CN" altLang="en-US" dirty="0"/>
              <a:t>中的每个元素都是单个</a:t>
            </a:r>
            <a:r>
              <a:rPr lang="en-US" altLang="zh-CN" dirty="0"/>
              <a:t>SF</a:t>
            </a:r>
            <a:r>
              <a:rPr lang="zh-CN" altLang="en-US" dirty="0"/>
              <a:t>的投票阈值，因为每个</a:t>
            </a:r>
            <a:r>
              <a:rPr lang="en-US" altLang="zh-CN" dirty="0"/>
              <a:t>SF</a:t>
            </a:r>
            <a:r>
              <a:rPr lang="zh-CN" altLang="en-US" dirty="0"/>
              <a:t>可能需要不同的阈值来满足</a:t>
            </a:r>
            <a:r>
              <a:rPr lang="en-US" altLang="zh-CN" dirty="0"/>
              <a:t>	</a:t>
            </a:r>
            <a:r>
              <a:rPr lang="zh-CN" altLang="en-US" dirty="0"/>
              <a:t>可靠性要求。更高的阈值需要更多的正投票来预测成功的分组接收，这减少了误报的可能性。当系统开始运行时，</a:t>
            </a:r>
            <a:r>
              <a:rPr lang="en-US" altLang="zh-CN" dirty="0"/>
              <a:t>SF7</a:t>
            </a:r>
            <a:r>
              <a:rPr lang="zh-CN" altLang="en-US" dirty="0"/>
              <a:t>到</a:t>
            </a:r>
            <a:r>
              <a:rPr lang="en-US" altLang="zh-CN" dirty="0"/>
              <a:t>SF11</a:t>
            </a:r>
            <a:r>
              <a:rPr lang="zh-CN" altLang="en-US" dirty="0"/>
              <a:t>的投票阈值初始化为</a:t>
            </a:r>
            <a:r>
              <a:rPr lang="en-US" altLang="zh-CN" dirty="0"/>
              <a:t>0.5</a:t>
            </a:r>
            <a:r>
              <a:rPr lang="zh-CN" altLang="en-US" dirty="0"/>
              <a:t>。算法</a:t>
            </a:r>
            <a:r>
              <a:rPr lang="en-US" altLang="zh-CN" dirty="0"/>
              <a:t>2</a:t>
            </a:r>
            <a:r>
              <a:rPr lang="zh-CN" altLang="en-US" dirty="0"/>
              <a:t>用于</a:t>
            </a:r>
            <a:r>
              <a:rPr lang="en-US" altLang="zh-CN" dirty="0"/>
              <a:t>	</a:t>
            </a:r>
            <a:r>
              <a:rPr lang="zh-CN" altLang="en-US" dirty="0"/>
              <a:t>调整投票阈值，并在生成新的</a:t>
            </a:r>
            <a:r>
              <a:rPr lang="en-US" altLang="zh-CN" dirty="0"/>
              <a:t>PDR</a:t>
            </a:r>
            <a:r>
              <a:rPr lang="zh-CN" altLang="en-US" dirty="0"/>
              <a:t>测量值或应用程序输入新的可靠性要求时触发。考虑到应用程序可靠性要求（</a:t>
            </a:r>
            <a:r>
              <a:rPr lang="en-US" altLang="zh-CN" dirty="0"/>
              <a:t>Rr</a:t>
            </a:r>
            <a:r>
              <a:rPr lang="zh-CN" altLang="en-US" dirty="0"/>
              <a:t>）、当前链路</a:t>
            </a:r>
            <a:r>
              <a:rPr lang="en-US" altLang="zh-CN" dirty="0"/>
              <a:t>PDR</a:t>
            </a:r>
            <a:r>
              <a:rPr lang="zh-CN" altLang="en-US" dirty="0"/>
              <a:t>（</a:t>
            </a:r>
            <a:r>
              <a:rPr lang="en-US" altLang="zh-CN" dirty="0" err="1"/>
              <a:t>Rc</a:t>
            </a:r>
            <a:r>
              <a:rPr lang="zh-CN" altLang="en-US" dirty="0"/>
              <a:t>）以及使用每个</a:t>
            </a:r>
            <a:r>
              <a:rPr lang="en-US" altLang="zh-CN" dirty="0"/>
              <a:t>SF</a:t>
            </a:r>
            <a:r>
              <a:rPr lang="zh-CN" altLang="en-US" dirty="0"/>
              <a:t>配置</a:t>
            </a:r>
            <a:r>
              <a:rPr lang="en-US" altLang="zh-CN" dirty="0"/>
              <a:t>	</a:t>
            </a:r>
            <a:r>
              <a:rPr lang="zh-CN" altLang="en-US" dirty="0"/>
              <a:t>（</a:t>
            </a:r>
            <a:r>
              <a:rPr lang="en-US" altLang="zh-CN" dirty="0" err="1"/>
              <a:t>Rsf</a:t>
            </a:r>
            <a:r>
              <a:rPr lang="zh-CN" altLang="en-US" dirty="0"/>
              <a:t>）时的一系列</a:t>
            </a:r>
            <a:r>
              <a:rPr lang="en-US" altLang="zh-CN" dirty="0"/>
              <a:t>PDR</a:t>
            </a:r>
            <a:r>
              <a:rPr lang="zh-CN" altLang="en-US" dirty="0"/>
              <a:t>，有两三个调整选项：</a:t>
            </a:r>
            <a:endParaRPr lang="en-US" altLang="zh-CN" dirty="0"/>
          </a:p>
          <a:p>
            <a:endParaRPr lang="en-US" altLang="zh-CN" dirty="0"/>
          </a:p>
          <a:p>
            <a:r>
              <a:rPr lang="en-US" altLang="zh-CN" dirty="0"/>
              <a:t>	</a:t>
            </a:r>
            <a:r>
              <a:rPr lang="zh-CN" altLang="en-US" dirty="0"/>
              <a:t>（</a:t>
            </a:r>
            <a:r>
              <a:rPr lang="en-US" altLang="zh-CN" dirty="0"/>
              <a:t>1</a:t>
            </a:r>
            <a:r>
              <a:rPr lang="zh-CN" altLang="en-US" dirty="0"/>
              <a:t>）提高投票阈值如果</a:t>
            </a:r>
            <a:r>
              <a:rPr lang="en-US" altLang="zh-CN" dirty="0" err="1"/>
              <a:t>Rc</a:t>
            </a:r>
            <a:r>
              <a:rPr lang="zh-CN" altLang="en-US" dirty="0"/>
              <a:t>和</a:t>
            </a:r>
            <a:r>
              <a:rPr lang="en-US" altLang="zh-CN" dirty="0" err="1"/>
              <a:t>Rsf</a:t>
            </a:r>
            <a:r>
              <a:rPr lang="en-US" altLang="zh-CN" dirty="0"/>
              <a:t>[sf]</a:t>
            </a:r>
            <a:r>
              <a:rPr lang="zh-CN" altLang="en-US" dirty="0"/>
              <a:t>都小于</a:t>
            </a:r>
            <a:r>
              <a:rPr lang="en-US" altLang="zh-CN" dirty="0"/>
              <a:t>Rr</a:t>
            </a:r>
            <a:r>
              <a:rPr lang="zh-CN" altLang="en-US" dirty="0"/>
              <a:t>（第</a:t>
            </a:r>
            <a:r>
              <a:rPr lang="en-US" altLang="zh-CN" dirty="0"/>
              <a:t>1</a:t>
            </a:r>
            <a:r>
              <a:rPr lang="zh-CN" altLang="en-US" dirty="0"/>
              <a:t>行到第</a:t>
            </a:r>
            <a:r>
              <a:rPr lang="en-US" altLang="zh-CN" dirty="0"/>
              <a:t>7</a:t>
            </a:r>
            <a:r>
              <a:rPr lang="zh-CN" altLang="en-US" dirty="0"/>
              <a:t>行），则将</a:t>
            </a:r>
            <a:r>
              <a:rPr lang="en-US" altLang="zh-CN" dirty="0"/>
              <a:t>sf</a:t>
            </a:r>
            <a:r>
              <a:rPr lang="zh-CN" altLang="en-US" dirty="0"/>
              <a:t>的投票阈值提高</a:t>
            </a:r>
            <a:r>
              <a:rPr lang="el-GR" altLang="zh-CN" dirty="0"/>
              <a:t>α</a:t>
            </a:r>
            <a:endParaRPr lang="en-US" altLang="zh-CN" dirty="0"/>
          </a:p>
          <a:p>
            <a:r>
              <a:rPr lang="en-US" altLang="zh-CN" dirty="0"/>
              <a:t>	</a:t>
            </a:r>
            <a:r>
              <a:rPr lang="zh-CN" altLang="en-US" dirty="0"/>
              <a:t>（</a:t>
            </a:r>
            <a:r>
              <a:rPr lang="en-US" altLang="zh-CN" dirty="0"/>
              <a:t>2</a:t>
            </a:r>
            <a:r>
              <a:rPr lang="zh-CN" altLang="en-US" dirty="0"/>
              <a:t>）如果</a:t>
            </a:r>
            <a:r>
              <a:rPr lang="en-US" altLang="zh-CN" dirty="0" err="1"/>
              <a:t>Rc</a:t>
            </a:r>
            <a:r>
              <a:rPr lang="zh-CN" altLang="en-US" dirty="0"/>
              <a:t>和</a:t>
            </a:r>
            <a:r>
              <a:rPr lang="en-US" altLang="zh-CN" dirty="0" err="1"/>
              <a:t>Rsf</a:t>
            </a:r>
            <a:r>
              <a:rPr lang="en-US" altLang="zh-CN" dirty="0"/>
              <a:t>[sf]</a:t>
            </a:r>
            <a:r>
              <a:rPr lang="zh-CN" altLang="en-US" dirty="0"/>
              <a:t>都大于</a:t>
            </a:r>
            <a:r>
              <a:rPr lang="en-US" altLang="zh-CN" dirty="0" err="1"/>
              <a:t>Rr+γ</a:t>
            </a:r>
            <a:r>
              <a:rPr lang="zh-CN" altLang="en-US" dirty="0"/>
              <a:t>（第</a:t>
            </a:r>
            <a:r>
              <a:rPr lang="en-US" altLang="zh-CN" dirty="0"/>
              <a:t>8</a:t>
            </a:r>
            <a:r>
              <a:rPr lang="zh-CN" altLang="en-US" dirty="0"/>
              <a:t>行到第</a:t>
            </a:r>
            <a:r>
              <a:rPr lang="en-US" altLang="zh-CN" dirty="0"/>
              <a:t>14</a:t>
            </a:r>
            <a:r>
              <a:rPr lang="zh-CN" altLang="en-US" dirty="0"/>
              <a:t>行），则将</a:t>
            </a:r>
            <a:r>
              <a:rPr lang="en-US" altLang="zh-CN" dirty="0"/>
              <a:t>sf</a:t>
            </a:r>
            <a:r>
              <a:rPr lang="zh-CN" altLang="en-US" dirty="0"/>
              <a:t>的投票阈值降低</a:t>
            </a:r>
            <a:r>
              <a:rPr lang="en-US" altLang="zh-CN" dirty="0"/>
              <a:t>β</a:t>
            </a:r>
          </a:p>
          <a:p>
            <a:r>
              <a:rPr lang="en-US" altLang="zh-CN" dirty="0"/>
              <a:t>	  (3)   </a:t>
            </a:r>
            <a:r>
              <a:rPr lang="zh-CN" altLang="en-US" dirty="0"/>
              <a:t>如果不需要改变，算法</a:t>
            </a:r>
            <a:r>
              <a:rPr lang="en-US" altLang="zh-CN" dirty="0"/>
              <a:t>2</a:t>
            </a:r>
            <a:r>
              <a:rPr lang="zh-CN" altLang="en-US" dirty="0"/>
              <a:t>保持先前的投票阈值。</a:t>
            </a:r>
            <a:endParaRPr lang="en-US" altLang="zh-CN" dirty="0"/>
          </a:p>
          <a:p>
            <a:endParaRPr lang="en-US" altLang="zh-CN" dirty="0"/>
          </a:p>
          <a:p>
            <a:r>
              <a:rPr lang="en-US" altLang="zh-CN" dirty="0"/>
              <a:t>	</a:t>
            </a:r>
            <a:r>
              <a:rPr lang="zh-CN" altLang="en-US" dirty="0"/>
              <a:t>在我们的实现中，我们将</a:t>
            </a:r>
            <a:r>
              <a:rPr lang="en-US" altLang="zh-CN" dirty="0"/>
              <a:t>α</a:t>
            </a:r>
            <a:r>
              <a:rPr lang="zh-CN" altLang="en-US" dirty="0"/>
              <a:t>设置为</a:t>
            </a:r>
            <a:r>
              <a:rPr lang="en-US" altLang="zh-CN" dirty="0"/>
              <a:t>0.1</a:t>
            </a:r>
            <a:r>
              <a:rPr lang="zh-CN" altLang="en-US" dirty="0"/>
              <a:t>，</a:t>
            </a:r>
            <a:r>
              <a:rPr lang="en-US" altLang="zh-CN" dirty="0"/>
              <a:t>β</a:t>
            </a:r>
            <a:r>
              <a:rPr lang="zh-CN" altLang="en-US" dirty="0"/>
              <a:t>设置为</a:t>
            </a:r>
            <a:r>
              <a:rPr lang="en-US" altLang="zh-CN" dirty="0"/>
              <a:t>0.05</a:t>
            </a:r>
            <a:r>
              <a:rPr lang="zh-CN" altLang="en-US" dirty="0"/>
              <a:t>，这样当实际可靠性达不到要求时可以快速响应，在实际可靠性较高时可以进行缓慢调整。虽然增加投票阈值有</a:t>
            </a:r>
            <a:r>
              <a:rPr lang="en-US" altLang="zh-CN" dirty="0"/>
              <a:t>	</a:t>
            </a:r>
            <a:r>
              <a:rPr lang="zh-CN" altLang="en-US" dirty="0"/>
              <a:t>助于提高链路可靠性，但降低表决阈值旨在提高链路吞吐量，因为选择器有更大的机会选择具有更高数据速率的较小</a:t>
            </a:r>
            <a:r>
              <a:rPr lang="en-US" altLang="zh-CN" dirty="0"/>
              <a:t>sf</a:t>
            </a:r>
            <a:r>
              <a:rPr lang="zh-CN" altLang="en-US" dirty="0"/>
              <a:t>。在我们的实现中，</a:t>
            </a:r>
            <a:r>
              <a:rPr lang="en-US" altLang="zh-CN" dirty="0"/>
              <a:t>γ</a:t>
            </a:r>
            <a:r>
              <a:rPr lang="zh-CN" altLang="en-US" dirty="0"/>
              <a:t>的值被设置为</a:t>
            </a:r>
            <a:r>
              <a:rPr lang="en-US" altLang="zh-CN" dirty="0"/>
              <a:t>0.05</a:t>
            </a:r>
            <a:r>
              <a:rPr lang="zh-CN" altLang="en-US" dirty="0"/>
              <a:t>，目</a:t>
            </a:r>
            <a:r>
              <a:rPr lang="en-US" altLang="zh-CN" dirty="0"/>
              <a:t>	</a:t>
            </a:r>
            <a:r>
              <a:rPr lang="zh-CN" altLang="en-US" dirty="0"/>
              <a:t>的是保持</a:t>
            </a:r>
            <a:r>
              <a:rPr lang="en-US" altLang="zh-CN" dirty="0"/>
              <a:t>Rr</a:t>
            </a:r>
            <a:r>
              <a:rPr lang="zh-CN" altLang="en-US" dirty="0"/>
              <a:t>和</a:t>
            </a:r>
            <a:r>
              <a:rPr lang="en-US" altLang="zh-CN" dirty="0"/>
              <a:t>Rr+0.05</a:t>
            </a:r>
            <a:r>
              <a:rPr lang="zh-CN" altLang="en-US" dirty="0"/>
              <a:t>之间的链路可靠性。</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49031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54404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所有的结果都被标准化为使用最优选择的理论结果</a:t>
            </a:r>
            <a:endParaRPr lang="en-US" altLang="zh-CN" dirty="0"/>
          </a:p>
          <a:p>
            <a:endParaRPr lang="en-US" altLang="zh-CN" dirty="0"/>
          </a:p>
          <a:p>
            <a:r>
              <a:rPr lang="en-US" altLang="zh-CN" dirty="0"/>
              <a:t>Figure 8</a:t>
            </a:r>
            <a:r>
              <a:rPr lang="zh-CN" altLang="en-US" dirty="0"/>
              <a:t>：在</a:t>
            </a:r>
            <a:r>
              <a:rPr lang="en-US" altLang="zh-CN" dirty="0"/>
              <a:t>Initialization Period</a:t>
            </a:r>
            <a:r>
              <a:rPr lang="zh-CN" altLang="en-US" dirty="0"/>
              <a:t>，网络可能会遇到可靠性差和吞吐量低的问题，因此初始化阶段越短越好；当班车在其航线的第一个四分之一时，当</a:t>
            </a:r>
            <a:r>
              <a:rPr lang="en-US" altLang="zh-CN" dirty="0"/>
              <a:t>S</a:t>
            </a:r>
            <a:r>
              <a:rPr lang="zh-CN" altLang="en-US" dirty="0"/>
              <a:t>收集到数据时，可靠性非常低（</a:t>
            </a:r>
            <a:r>
              <a:rPr lang="en-US" altLang="zh-CN" dirty="0"/>
              <a:t>0.57</a:t>
            </a:r>
            <a:r>
              <a:rPr lang="zh-CN" altLang="en-US" dirty="0"/>
              <a:t>）。在运行了前半段航线后，标准化可靠性增加到</a:t>
            </a:r>
            <a:r>
              <a:rPr lang="en-US" altLang="zh-CN" dirty="0"/>
              <a:t>0.92</a:t>
            </a:r>
            <a:r>
              <a:rPr lang="zh-CN" altLang="en-US" dirty="0"/>
              <a:t>，但标准化吞吐量仅为</a:t>
            </a:r>
            <a:r>
              <a:rPr lang="en-US" altLang="zh-CN" dirty="0"/>
              <a:t>0.72</a:t>
            </a:r>
            <a:r>
              <a:rPr lang="zh-CN" altLang="en-US" dirty="0"/>
              <a:t>。当运行一圈时时，标准化吞吐量增加到</a:t>
            </a:r>
            <a:r>
              <a:rPr lang="en-US" altLang="zh-CN" dirty="0"/>
              <a:t>0.87</a:t>
            </a:r>
            <a:r>
              <a:rPr lang="zh-CN" altLang="en-US" dirty="0"/>
              <a:t>，标准化可靠性为</a:t>
            </a:r>
            <a:r>
              <a:rPr lang="en-US" altLang="zh-CN" dirty="0"/>
              <a:t>0.92</a:t>
            </a:r>
            <a:r>
              <a:rPr lang="zh-CN" altLang="en-US" dirty="0"/>
              <a:t>。次数在</a:t>
            </a:r>
            <a:r>
              <a:rPr lang="en-US" altLang="zh-CN" dirty="0"/>
              <a:t>S</a:t>
            </a:r>
            <a:r>
              <a:rPr lang="zh-CN" altLang="en-US" dirty="0"/>
              <a:t>中增加数据对提高吞吐量和可靠性已没有多大帮助。结果表明，对于基于</a:t>
            </a:r>
            <a:r>
              <a:rPr lang="en-US" altLang="zh-CN" dirty="0"/>
              <a:t>KNN</a:t>
            </a:r>
            <a:r>
              <a:rPr lang="zh-CN" altLang="en-US" dirty="0"/>
              <a:t>的</a:t>
            </a:r>
            <a:r>
              <a:rPr lang="en-US" altLang="zh-CN" dirty="0"/>
              <a:t>SF</a:t>
            </a:r>
            <a:r>
              <a:rPr lang="zh-CN" altLang="en-US" dirty="0"/>
              <a:t>选择器来说，只需收集一个循环的数据就足够了</a:t>
            </a:r>
            <a:endParaRPr lang="en-US" altLang="zh-CN" dirty="0"/>
          </a:p>
          <a:p>
            <a:endParaRPr lang="en-US" altLang="zh-CN" dirty="0"/>
          </a:p>
          <a:p>
            <a:r>
              <a:rPr lang="en-US" altLang="zh-CN" dirty="0"/>
              <a:t>Figure 9</a:t>
            </a:r>
            <a:r>
              <a:rPr lang="zh-CN" altLang="en-US" dirty="0"/>
              <a:t>：可以发现使用从班车收集的初始数据集用于其他班车，只会在略微降低我们的运行时</a:t>
            </a:r>
            <a:r>
              <a:rPr lang="en-US" altLang="zh-CN" dirty="0"/>
              <a:t>SF</a:t>
            </a:r>
            <a:r>
              <a:rPr lang="zh-CN" altLang="en-US" dirty="0"/>
              <a:t>控制解决方案的性能；因此，在不同的班车之间共享初始数据集是可行的，这显著降低了初始化开销</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58421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Figure 10(a)</a:t>
            </a:r>
            <a:r>
              <a:rPr lang="zh-CN" altLang="en-US" dirty="0"/>
              <a:t>：应用程序在开始时输入</a:t>
            </a:r>
            <a:r>
              <a:rPr lang="en-US" altLang="zh-CN" dirty="0"/>
              <a:t>0.8</a:t>
            </a:r>
            <a:r>
              <a:rPr lang="zh-CN" altLang="en-US" dirty="0"/>
              <a:t>作为</a:t>
            </a:r>
            <a:r>
              <a:rPr lang="en-US" altLang="zh-CN" dirty="0"/>
              <a:t>PDR</a:t>
            </a:r>
            <a:r>
              <a:rPr lang="zh-CN" altLang="en-US" dirty="0"/>
              <a:t>要求，然后在第</a:t>
            </a:r>
            <a:r>
              <a:rPr lang="en-US" altLang="zh-CN" dirty="0"/>
              <a:t>51</a:t>
            </a:r>
            <a:r>
              <a:rPr lang="zh-CN" altLang="en-US" dirty="0"/>
              <a:t>小时将要求更改为</a:t>
            </a:r>
            <a:r>
              <a:rPr lang="en-US" altLang="zh-CN" dirty="0"/>
              <a:t>0.9</a:t>
            </a:r>
            <a:r>
              <a:rPr lang="zh-CN" altLang="en-US" dirty="0"/>
              <a:t>。解决方案只需</a:t>
            </a:r>
            <a:r>
              <a:rPr lang="en-US" altLang="zh-CN" dirty="0"/>
              <a:t>117µs</a:t>
            </a:r>
            <a:r>
              <a:rPr lang="zh-CN" altLang="en-US" dirty="0"/>
              <a:t>就可以选择新的</a:t>
            </a:r>
            <a:r>
              <a:rPr lang="en-US" altLang="zh-CN" dirty="0"/>
              <a:t>SF</a:t>
            </a:r>
            <a:r>
              <a:rPr lang="zh-CN" altLang="en-US" dirty="0"/>
              <a:t>，以适应应用程序发布的可靠性要求更改。这证明了我们的</a:t>
            </a:r>
            <a:r>
              <a:rPr lang="en-US" altLang="zh-CN" dirty="0"/>
              <a:t>SF</a:t>
            </a:r>
            <a:r>
              <a:rPr lang="zh-CN" altLang="en-US" dirty="0"/>
              <a:t>选择的时效性</a:t>
            </a:r>
            <a:endParaRPr lang="en-US" altLang="zh-CN" dirty="0"/>
          </a:p>
          <a:p>
            <a:endParaRPr lang="en-US" altLang="zh-CN" dirty="0"/>
          </a:p>
          <a:p>
            <a:r>
              <a:rPr lang="en-US" altLang="zh-CN" dirty="0"/>
              <a:t>Figure 10(b)</a:t>
            </a:r>
            <a:r>
              <a:rPr lang="zh-CN" altLang="en-US" dirty="0"/>
              <a:t>：在不同的应用可靠性要求下，在</a:t>
            </a:r>
            <a:r>
              <a:rPr lang="en-US" altLang="zh-CN" dirty="0"/>
              <a:t>95.8%</a:t>
            </a:r>
            <a:r>
              <a:rPr lang="zh-CN" altLang="en-US" dirty="0"/>
              <a:t>和</a:t>
            </a:r>
            <a:r>
              <a:rPr lang="en-US" altLang="zh-CN" dirty="0"/>
              <a:t>90.2%</a:t>
            </a:r>
            <a:r>
              <a:rPr lang="zh-CN" altLang="en-US" dirty="0"/>
              <a:t>以上的时间内，运行时</a:t>
            </a:r>
            <a:r>
              <a:rPr lang="en-US" altLang="zh-CN" dirty="0"/>
              <a:t>SF</a:t>
            </a:r>
            <a:r>
              <a:rPr lang="zh-CN" altLang="en-US" dirty="0"/>
              <a:t>控制方案提供了良好的</a:t>
            </a:r>
            <a:r>
              <a:rPr lang="en-US" altLang="zh-CN" dirty="0"/>
              <a:t>SF</a:t>
            </a:r>
            <a:r>
              <a:rPr lang="zh-CN" altLang="en-US" dirty="0"/>
              <a:t>选择，分别满足了应用程序可靠性要求</a:t>
            </a:r>
            <a:r>
              <a:rPr lang="en-US" altLang="zh-CN" dirty="0"/>
              <a:t>0.8</a:t>
            </a:r>
            <a:r>
              <a:rPr lang="zh-CN" altLang="en-US" dirty="0"/>
              <a:t>和</a:t>
            </a:r>
            <a:r>
              <a:rPr lang="en-US" altLang="zh-CN" dirty="0"/>
              <a:t>0.9</a:t>
            </a:r>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24182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ADR+</a:t>
            </a:r>
            <a:r>
              <a:rPr lang="zh-CN" altLang="en-US" dirty="0"/>
              <a:t>是</a:t>
            </a:r>
            <a:r>
              <a:rPr lang="en-US" altLang="zh-CN" dirty="0"/>
              <a:t>ADR</a:t>
            </a:r>
            <a:r>
              <a:rPr lang="zh-CN" altLang="en-US" dirty="0"/>
              <a:t>的增强版，它从最后</a:t>
            </a:r>
            <a:r>
              <a:rPr lang="en-US" altLang="zh-CN" dirty="0"/>
              <a:t>20</a:t>
            </a:r>
            <a:r>
              <a:rPr lang="zh-CN" altLang="en-US" dirty="0"/>
              <a:t>个包的平均（而不是最大）</a:t>
            </a:r>
            <a:r>
              <a:rPr lang="en-US" altLang="zh-CN" dirty="0"/>
              <a:t>SNR</a:t>
            </a:r>
            <a:r>
              <a:rPr lang="zh-CN" altLang="en-US" dirty="0"/>
              <a:t>中获取输入，并根据每个</a:t>
            </a:r>
            <a:r>
              <a:rPr lang="en-US" altLang="zh-CN" dirty="0"/>
              <a:t>SF</a:t>
            </a:r>
            <a:r>
              <a:rPr lang="zh-CN" altLang="en-US" dirty="0"/>
              <a:t>配置所需的</a:t>
            </a:r>
            <a:r>
              <a:rPr lang="en-US" altLang="zh-CN" dirty="0"/>
              <a:t>SNR</a:t>
            </a:r>
            <a:r>
              <a:rPr lang="zh-CN" altLang="en-US" dirty="0"/>
              <a:t>来选择</a:t>
            </a:r>
            <a:r>
              <a:rPr lang="en-US" altLang="zh-CN" dirty="0"/>
              <a:t>SF</a:t>
            </a:r>
            <a:r>
              <a:rPr lang="zh-CN" altLang="en-US" dirty="0"/>
              <a:t>；</a:t>
            </a:r>
            <a:r>
              <a:rPr lang="en-US" altLang="zh-CN" dirty="0"/>
              <a:t>Probing</a:t>
            </a:r>
            <a:r>
              <a:rPr lang="zh-CN" altLang="en-US" dirty="0"/>
              <a:t>是一种基于测量的链路分组接收比（</a:t>
            </a:r>
            <a:r>
              <a:rPr lang="en-US" altLang="zh-CN" dirty="0"/>
              <a:t>PRR</a:t>
            </a:r>
            <a:r>
              <a:rPr lang="zh-CN" altLang="en-US" dirty="0"/>
              <a:t>）的</a:t>
            </a:r>
            <a:r>
              <a:rPr lang="en-US" altLang="zh-CN" dirty="0" err="1"/>
              <a:t>LoRa</a:t>
            </a:r>
            <a:r>
              <a:rPr lang="zh-CN" altLang="en-US" dirty="0"/>
              <a:t>传输参数选择算法</a:t>
            </a:r>
            <a:r>
              <a:rPr lang="en-US" altLang="zh-CN" dirty="0"/>
              <a:t>[18]</a:t>
            </a:r>
            <a:r>
              <a:rPr lang="zh-CN" altLang="en-US" dirty="0"/>
              <a:t>。基于</a:t>
            </a:r>
            <a:r>
              <a:rPr lang="en-US" altLang="zh-CN" dirty="0"/>
              <a:t>GPS</a:t>
            </a:r>
            <a:r>
              <a:rPr lang="zh-CN" altLang="en-US" dirty="0"/>
              <a:t>是我们在航天飞机上安装</a:t>
            </a:r>
            <a:r>
              <a:rPr lang="en-US" altLang="zh-CN" dirty="0"/>
              <a:t>GPS</a:t>
            </a:r>
            <a:r>
              <a:rPr lang="zh-CN" altLang="en-US" dirty="0"/>
              <a:t>设备并使用</a:t>
            </a:r>
            <a:r>
              <a:rPr lang="en-US" altLang="zh-CN" dirty="0"/>
              <a:t>GPS</a:t>
            </a:r>
            <a:r>
              <a:rPr lang="zh-CN" altLang="en-US" dirty="0"/>
              <a:t>坐标选择</a:t>
            </a:r>
            <a:r>
              <a:rPr lang="en-US" altLang="zh-CN" dirty="0"/>
              <a:t>SF</a:t>
            </a:r>
            <a:r>
              <a:rPr lang="zh-CN" altLang="en-US" dirty="0"/>
              <a:t>配置</a:t>
            </a:r>
            <a:endParaRPr lang="en-US" altLang="zh-CN" dirty="0"/>
          </a:p>
          <a:p>
            <a:endParaRPr lang="en-US" altLang="zh-CN" dirty="0"/>
          </a:p>
          <a:p>
            <a:endParaRPr lang="en-US" altLang="zh-CN" dirty="0"/>
          </a:p>
          <a:p>
            <a:r>
              <a:rPr lang="en-US" altLang="zh-CN" dirty="0"/>
              <a:t>Figure 11</a:t>
            </a:r>
            <a:r>
              <a:rPr lang="zh-CN" altLang="en-US" dirty="0"/>
              <a:t>：在所有解决方案中，我们的运行时</a:t>
            </a:r>
            <a:r>
              <a:rPr lang="en-US" altLang="zh-CN" dirty="0"/>
              <a:t>SF</a:t>
            </a:r>
            <a:r>
              <a:rPr lang="zh-CN" altLang="en-US" dirty="0"/>
              <a:t>控制解决方案始终提供最高的吞吐量和最佳的可靠性。而且不需要安装额外的</a:t>
            </a:r>
            <a:r>
              <a:rPr lang="en-US" altLang="zh-CN" dirty="0"/>
              <a:t>GPS</a:t>
            </a:r>
            <a:r>
              <a:rPr lang="zh-CN" altLang="en-US" dirty="0"/>
              <a:t>设备，因为这些设备的成本高且时间效率低</a:t>
            </a:r>
          </a:p>
          <a:p>
            <a:endParaRPr lang="en-US" altLang="zh-CN" dirty="0"/>
          </a:p>
          <a:p>
            <a:r>
              <a:rPr lang="en-US" altLang="zh-CN" dirty="0"/>
              <a:t>Figure 12</a:t>
            </a:r>
            <a:r>
              <a:rPr lang="zh-CN" altLang="en-US" dirty="0"/>
              <a:t>：记录下输入</a:t>
            </a:r>
            <a:r>
              <a:rPr lang="en-US" altLang="zh-CN" dirty="0"/>
              <a:t>selector</a:t>
            </a:r>
            <a:r>
              <a:rPr lang="zh-CN" altLang="en-US" dirty="0"/>
              <a:t>和输出选择的</a:t>
            </a:r>
            <a:r>
              <a:rPr lang="en-US" altLang="zh-CN" dirty="0"/>
              <a:t>SF</a:t>
            </a:r>
            <a:r>
              <a:rPr lang="zh-CN" altLang="en-US" dirty="0"/>
              <a:t>的时间，在树莓派上运行</a:t>
            </a:r>
            <a:r>
              <a:rPr lang="en-US" altLang="zh-CN" dirty="0"/>
              <a:t>50000</a:t>
            </a:r>
            <a:r>
              <a:rPr lang="zh-CN" altLang="en-US" dirty="0"/>
              <a:t>次算法时，平均执行时间为</a:t>
            </a:r>
            <a:r>
              <a:rPr lang="en-US" altLang="zh-CN" dirty="0"/>
              <a:t>117µs</a:t>
            </a:r>
            <a:r>
              <a:rPr lang="zh-CN" altLang="en-US" dirty="0"/>
              <a:t>。</a:t>
            </a:r>
            <a:r>
              <a:rPr lang="en-US" altLang="zh-CN" dirty="0"/>
              <a:t>90%</a:t>
            </a:r>
            <a:r>
              <a:rPr lang="zh-CN" altLang="en-US" dirty="0"/>
              <a:t>和</a:t>
            </a:r>
            <a:r>
              <a:rPr lang="en-US" altLang="zh-CN" dirty="0"/>
              <a:t>99%</a:t>
            </a:r>
            <a:r>
              <a:rPr lang="zh-CN" altLang="en-US" dirty="0"/>
              <a:t>分别在</a:t>
            </a:r>
            <a:r>
              <a:rPr lang="en-US" altLang="zh-CN" dirty="0"/>
              <a:t>165µs</a:t>
            </a:r>
            <a:r>
              <a:rPr lang="zh-CN" altLang="en-US" dirty="0"/>
              <a:t>和</a:t>
            </a:r>
            <a:r>
              <a:rPr lang="en-US" altLang="zh-CN" dirty="0"/>
              <a:t>241µs</a:t>
            </a:r>
            <a:r>
              <a:rPr lang="zh-CN" altLang="en-US" dirty="0"/>
              <a:t>内完成</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19659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65501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37890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extLst>
      <p:ext uri="{BB962C8B-B14F-4D97-AF65-F5344CB8AC3E}">
        <p14:creationId xmlns:p14="http://schemas.microsoft.com/office/powerpoint/2010/main" val="3795326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gn="l">
              <a:spcBef>
                <a:spcPts val="0"/>
              </a:spcBef>
            </a:pPr>
            <a:r>
              <a:rPr kumimoji="0" lang="zh-CN" altLang="en-US" sz="1200" b="0" i="0" u="none" strike="noStrike" kern="1200" cap="none" spc="0" normalizeH="0" baseline="0" noProof="0" dirty="0">
                <a:ln>
                  <a:noFill/>
                </a:ln>
                <a:solidFill>
                  <a:prstClr val="black"/>
                </a:solidFill>
                <a:effectLst/>
                <a:uLnTx/>
                <a:uFillTx/>
                <a:latin typeface="Arial"/>
                <a:ea typeface="Microsoft YaHei"/>
                <a:cs typeface="+mn-cs"/>
              </a:rPr>
              <a:t>时间关键型数据：不及时到达就没用了</a:t>
            </a:r>
            <a:endParaRPr kumimoji="0" lang="en-US" altLang="zh-CN" sz="1200" b="0" i="0" u="none" strike="noStrike" kern="1200" cap="none" spc="0" normalizeH="0" baseline="0" noProof="0" dirty="0">
              <a:ln>
                <a:noFill/>
              </a:ln>
              <a:solidFill>
                <a:prstClr val="black"/>
              </a:solidFill>
              <a:effectLst/>
              <a:uLnTx/>
              <a:uFillTx/>
              <a:latin typeface="Arial"/>
              <a:ea typeface="Microsoft YaHei"/>
              <a:cs typeface="+mn-cs"/>
            </a:endParaRPr>
          </a:p>
          <a:p>
            <a:pPr lvl="0" algn="l">
              <a:spcBef>
                <a:spcPts val="0"/>
              </a:spcBef>
            </a:pPr>
            <a:r>
              <a:rPr kumimoji="0" lang="zh-CN" altLang="en-US" sz="1200" b="0" i="0" u="none" strike="noStrike" kern="1200" cap="none" spc="0" normalizeH="0" baseline="0" noProof="0" dirty="0">
                <a:ln>
                  <a:noFill/>
                </a:ln>
                <a:solidFill>
                  <a:prstClr val="black"/>
                </a:solidFill>
                <a:effectLst/>
                <a:uLnTx/>
                <a:uFillTx/>
                <a:latin typeface="Arial"/>
                <a:ea typeface="Microsoft YaHei"/>
                <a:cs typeface="+mn-cs"/>
              </a:rPr>
              <a:t>非时间关键型数据：可以延迟，因为不时常变化</a:t>
            </a:r>
            <a:endParaRPr kumimoji="0" lang="en-US" altLang="zh-CN" sz="12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extLst>
      <p:ext uri="{BB962C8B-B14F-4D97-AF65-F5344CB8AC3E}">
        <p14:creationId xmlns:p14="http://schemas.microsoft.com/office/powerpoint/2010/main" val="280435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4890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r>
              <a:rPr lang="zh-CN" altLang="en-US" dirty="0"/>
              <a:t>类通信帧由终端设备发起，由上行链路窗口使用</a:t>
            </a:r>
            <a:r>
              <a:rPr lang="en-US" altLang="zh-CN" dirty="0"/>
              <a:t>ALOHA</a:t>
            </a:r>
            <a:r>
              <a:rPr lang="zh-CN" altLang="en-US" dirty="0"/>
              <a:t>模式（时隙）和随后的两个下行链路窗口组成</a:t>
            </a:r>
            <a:endParaRPr lang="en-US" altLang="zh-CN" dirty="0"/>
          </a:p>
          <a:p>
            <a:endParaRPr lang="en-US" altLang="zh-CN" dirty="0"/>
          </a:p>
          <a:p>
            <a:r>
              <a:rPr lang="zh-CN" altLang="en-US" dirty="0"/>
              <a:t>类</a:t>
            </a:r>
            <a:r>
              <a:rPr lang="en-US" altLang="zh-CN" dirty="0"/>
              <a:t>B</a:t>
            </a:r>
            <a:r>
              <a:rPr lang="zh-CN" altLang="en-US" dirty="0"/>
              <a:t>和</a:t>
            </a:r>
            <a:r>
              <a:rPr lang="en-US" altLang="zh-CN" dirty="0"/>
              <a:t>C</a:t>
            </a:r>
            <a:r>
              <a:rPr lang="zh-CN" altLang="en-US" dirty="0"/>
              <a:t>允许通过增加终端设备监听信道的时间来及时接收下行链路数据。</a:t>
            </a:r>
            <a:r>
              <a:rPr lang="en-US" altLang="zh-CN" dirty="0"/>
              <a:t>B</a:t>
            </a:r>
            <a:r>
              <a:rPr lang="zh-CN" altLang="en-US" dirty="0"/>
              <a:t>类使用基站广播的周期性信标在终端设备上打开额外的下行窗口，而</a:t>
            </a:r>
            <a:r>
              <a:rPr lang="en-US" altLang="zh-CN" dirty="0"/>
              <a:t>C</a:t>
            </a:r>
            <a:r>
              <a:rPr lang="zh-CN" altLang="en-US" dirty="0"/>
              <a:t>类则使终端设备始终监听</a:t>
            </a:r>
            <a:endParaRPr lang="en-US" altLang="zh-CN" dirty="0"/>
          </a:p>
          <a:p>
            <a:r>
              <a:rPr lang="zh-CN" altLang="en-US" dirty="0"/>
              <a:t>在许多情况下，</a:t>
            </a:r>
            <a:r>
              <a:rPr lang="en-US" altLang="zh-CN" dirty="0" err="1"/>
              <a:t>LoRaWAN</a:t>
            </a:r>
            <a:r>
              <a:rPr lang="zh-CN" altLang="en-US" dirty="0"/>
              <a:t>中定义的通信帧无法提供最佳性能，例如当应用程序只需要终端设备上传数据时，下行链路窗口未被使用。此外，从理论上讲，纯</a:t>
            </a:r>
            <a:r>
              <a:rPr lang="en-US" altLang="zh-CN" dirty="0"/>
              <a:t>ALOHA</a:t>
            </a:r>
            <a:r>
              <a:rPr lang="zh-CN" altLang="en-US" dirty="0"/>
              <a:t>所能提供的最大吞吐量仅为信道容量的</a:t>
            </a:r>
            <a:r>
              <a:rPr lang="en-US" altLang="zh-CN" dirty="0"/>
              <a:t>18.4%</a:t>
            </a:r>
            <a:r>
              <a:rPr lang="zh-CN" altLang="en-US" dirty="0"/>
              <a:t>，这限制了</a:t>
            </a:r>
            <a:r>
              <a:rPr lang="en-US" altLang="zh-CN" dirty="0" err="1"/>
              <a:t>LoRaWAN</a:t>
            </a:r>
            <a:r>
              <a:rPr lang="zh-CN" altLang="en-US" dirty="0"/>
              <a:t>的吞吐量性能。</a:t>
            </a:r>
            <a:endParaRPr lang="en-US" altLang="zh-CN"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6</a:t>
            </a:fld>
            <a:endParaRPr lang="zh-CN" altLang="en-US"/>
          </a:p>
        </p:txBody>
      </p:sp>
    </p:spTree>
    <p:extLst>
      <p:ext uri="{BB962C8B-B14F-4D97-AF65-F5344CB8AC3E}">
        <p14:creationId xmlns:p14="http://schemas.microsoft.com/office/powerpoint/2010/main" val="3887928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8</a:t>
            </a:fld>
            <a:endParaRPr lang="zh-CN" altLang="en-US"/>
          </a:p>
        </p:txBody>
      </p:sp>
    </p:spTree>
    <p:extLst>
      <p:ext uri="{BB962C8B-B14F-4D97-AF65-F5344CB8AC3E}">
        <p14:creationId xmlns:p14="http://schemas.microsoft.com/office/powerpoint/2010/main" val="2284175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Figure 3</a:t>
            </a:r>
            <a:r>
              <a:rPr lang="zh-CN" altLang="en-US" dirty="0"/>
              <a:t>：</a:t>
            </a:r>
            <a:r>
              <a:rPr lang="en-US" altLang="zh-CN" dirty="0"/>
              <a:t>Packet Collector</a:t>
            </a:r>
            <a:r>
              <a:rPr lang="zh-CN" altLang="en-US" dirty="0"/>
              <a:t>：将接收到的数据包从</a:t>
            </a:r>
            <a:r>
              <a:rPr lang="en-US" altLang="zh-CN" dirty="0" err="1"/>
              <a:t>LoRa</a:t>
            </a:r>
            <a:r>
              <a:rPr lang="zh-CN" altLang="en-US" dirty="0"/>
              <a:t>物理层转发到应用程序，并为</a:t>
            </a:r>
            <a:r>
              <a:rPr lang="en-US" altLang="zh-CN" dirty="0"/>
              <a:t>SF Selection Engine</a:t>
            </a:r>
            <a:r>
              <a:rPr lang="zh-CN" altLang="en-US" dirty="0"/>
              <a:t>收集包括</a:t>
            </a:r>
            <a:r>
              <a:rPr lang="en-US" altLang="zh-CN" dirty="0"/>
              <a:t>RSS</a:t>
            </a:r>
            <a:r>
              <a:rPr lang="zh-CN" altLang="en-US" dirty="0"/>
              <a:t>和</a:t>
            </a:r>
            <a:r>
              <a:rPr lang="en-US" altLang="zh-CN" dirty="0"/>
              <a:t>SNR</a:t>
            </a:r>
            <a:r>
              <a:rPr lang="zh-CN" altLang="en-US" dirty="0"/>
              <a:t>在内的链路特性</a:t>
            </a:r>
            <a:endParaRPr lang="en-US" altLang="zh-CN" dirty="0"/>
          </a:p>
          <a:p>
            <a:r>
              <a:rPr lang="en-US" altLang="zh-CN" dirty="0"/>
              <a:t>                SF Selection Engine</a:t>
            </a:r>
            <a:r>
              <a:rPr lang="zh-CN" altLang="en-US" dirty="0"/>
              <a:t>：采用</a:t>
            </a:r>
            <a:r>
              <a:rPr lang="en-US" altLang="zh-CN" dirty="0"/>
              <a:t>runtime SF control solution</a:t>
            </a:r>
            <a:r>
              <a:rPr lang="zh-CN" altLang="en-US" dirty="0"/>
              <a:t>，根据给定的链路特性和应用程序指定的可靠性要求为每个终端设备选择最适合的</a:t>
            </a:r>
            <a:r>
              <a:rPr lang="en-US" altLang="zh-CN" dirty="0"/>
              <a:t>SF</a:t>
            </a:r>
            <a:r>
              <a:rPr lang="zh-CN" altLang="en-US" dirty="0"/>
              <a:t>配置</a:t>
            </a:r>
            <a:endParaRPr lang="en-US" altLang="zh-CN" dirty="0"/>
          </a:p>
          <a:p>
            <a:r>
              <a:rPr lang="en-US" altLang="zh-CN" dirty="0"/>
              <a:t>                NM Packet Generator</a:t>
            </a:r>
            <a:r>
              <a:rPr lang="zh-CN" altLang="en-US" dirty="0"/>
              <a:t>：广播</a:t>
            </a:r>
            <a:r>
              <a:rPr lang="en-US" altLang="zh-CN" dirty="0"/>
              <a:t>Network Management (NM) packets</a:t>
            </a:r>
            <a:r>
              <a:rPr lang="zh-CN" altLang="en-US" dirty="0"/>
              <a:t>，这些数据包携带选定的</a:t>
            </a:r>
            <a:r>
              <a:rPr lang="en-US" altLang="zh-CN" dirty="0"/>
              <a:t>SF</a:t>
            </a:r>
            <a:r>
              <a:rPr lang="zh-CN" altLang="en-US" dirty="0"/>
              <a:t>配置、分配的信道和每个终端设备的传输计划</a:t>
            </a:r>
            <a:endParaRPr lang="en-US" altLang="zh-CN" dirty="0"/>
          </a:p>
          <a:p>
            <a:endParaRPr lang="en-US" altLang="zh-CN" dirty="0"/>
          </a:p>
          <a:p>
            <a:r>
              <a:rPr lang="zh-CN" altLang="en-US" dirty="0"/>
              <a:t>                在每个</a:t>
            </a:r>
            <a:r>
              <a:rPr lang="en-US" altLang="zh-CN" dirty="0" err="1"/>
              <a:t>LoRa</a:t>
            </a:r>
            <a:r>
              <a:rPr lang="zh-CN" altLang="en-US" dirty="0"/>
              <a:t>终端设备上，</a:t>
            </a:r>
            <a:r>
              <a:rPr lang="en-US" altLang="zh-CN" dirty="0"/>
              <a:t>Command Interpreter</a:t>
            </a:r>
            <a:r>
              <a:rPr lang="zh-CN" altLang="en-US" dirty="0"/>
              <a:t>从接收到的</a:t>
            </a:r>
            <a:r>
              <a:rPr lang="en-US" altLang="zh-CN" dirty="0"/>
              <a:t>NM</a:t>
            </a:r>
            <a:r>
              <a:rPr lang="zh-CN" altLang="en-US" dirty="0"/>
              <a:t>包中提取并解释</a:t>
            </a:r>
            <a:r>
              <a:rPr lang="en-US" altLang="zh-CN" dirty="0"/>
              <a:t>NM</a:t>
            </a:r>
            <a:r>
              <a:rPr lang="zh-CN" altLang="en-US" dirty="0"/>
              <a:t>命令</a:t>
            </a:r>
            <a:endParaRPr lang="en-US" altLang="zh-CN" dirty="0"/>
          </a:p>
          <a:p>
            <a:r>
              <a:rPr lang="en-US" altLang="zh-CN" dirty="0"/>
              <a:t>                Transmission Controller</a:t>
            </a:r>
            <a:r>
              <a:rPr lang="zh-CN" altLang="en-US" dirty="0"/>
              <a:t>：使用选定的</a:t>
            </a:r>
            <a:r>
              <a:rPr lang="en-US" altLang="zh-CN" dirty="0"/>
              <a:t>SF</a:t>
            </a:r>
            <a:r>
              <a:rPr lang="zh-CN" altLang="en-US" dirty="0"/>
              <a:t>配置在指定的信道上传输从车辆生成的数据</a:t>
            </a:r>
            <a:endParaRPr lang="en-US" altLang="zh-CN" dirty="0"/>
          </a:p>
          <a:p>
            <a:r>
              <a:rPr lang="en-US" altLang="zh-CN" dirty="0"/>
              <a:t>                Data Buffer</a:t>
            </a:r>
            <a:r>
              <a:rPr lang="zh-CN" altLang="en-US" dirty="0"/>
              <a:t>：为从车辆收集的数据维护两个数据队列：用于时间关键数据的</a:t>
            </a:r>
            <a:r>
              <a:rPr lang="en-US" altLang="zh-CN" dirty="0"/>
              <a:t>high-priority queue</a:t>
            </a:r>
            <a:r>
              <a:rPr lang="zh-CN" altLang="en-US" dirty="0"/>
              <a:t>（</a:t>
            </a:r>
            <a:r>
              <a:rPr lang="en-US" altLang="zh-CN" dirty="0"/>
              <a:t>HQ</a:t>
            </a:r>
            <a:r>
              <a:rPr lang="zh-CN" altLang="en-US" dirty="0"/>
              <a:t>）和用于非时间关键数据的</a:t>
            </a:r>
            <a:r>
              <a:rPr lang="en-US" altLang="zh-CN" dirty="0"/>
              <a:t>low-priority queue</a:t>
            </a:r>
            <a:r>
              <a:rPr lang="zh-CN" altLang="en-US" dirty="0"/>
              <a:t>（</a:t>
            </a:r>
            <a:r>
              <a:rPr lang="en-US" altLang="zh-CN" dirty="0"/>
              <a:t>LQ</a:t>
            </a:r>
            <a:r>
              <a:rPr lang="zh-CN" altLang="en-US" dirty="0"/>
              <a:t>）。当</a:t>
            </a:r>
            <a:r>
              <a:rPr lang="en-US" altLang="zh-CN" dirty="0"/>
              <a:t>HQ</a:t>
            </a:r>
            <a:r>
              <a:rPr lang="zh-CN" altLang="en-US" dirty="0"/>
              <a:t>为空时，变速箱控制器仅传输</a:t>
            </a:r>
            <a:r>
              <a:rPr lang="en-US" altLang="zh-CN" dirty="0"/>
              <a:t>LQ</a:t>
            </a:r>
            <a:r>
              <a:rPr lang="zh-CN" altLang="en-US" dirty="0"/>
              <a:t>中存储的数据</a:t>
            </a:r>
            <a:endParaRPr lang="en-US" altLang="zh-CN" dirty="0"/>
          </a:p>
          <a:p>
            <a:endParaRPr lang="en-US" altLang="zh-CN" dirty="0"/>
          </a:p>
          <a:p>
            <a:r>
              <a:rPr lang="en-US" altLang="zh-CN" dirty="0"/>
              <a:t>Figure 4</a:t>
            </a:r>
            <a:r>
              <a:rPr lang="zh-CN" altLang="en-US" dirty="0"/>
              <a:t>：每个时间帧开始时，基站广播</a:t>
            </a:r>
            <a:r>
              <a:rPr lang="en-US" altLang="zh-CN" dirty="0"/>
              <a:t>NM</a:t>
            </a:r>
            <a:r>
              <a:rPr lang="zh-CN" altLang="en-US" dirty="0"/>
              <a:t>包同步终端，</a:t>
            </a:r>
            <a:r>
              <a:rPr lang="en-US" altLang="zh-CN" dirty="0"/>
              <a:t>NM</a:t>
            </a:r>
            <a:r>
              <a:rPr lang="zh-CN" altLang="en-US" dirty="0"/>
              <a:t>包携带唯一的</a:t>
            </a:r>
            <a:r>
              <a:rPr lang="en-US" altLang="zh-CN" dirty="0"/>
              <a:t>ID</a:t>
            </a:r>
            <a:r>
              <a:rPr lang="zh-CN" altLang="en-US" dirty="0"/>
              <a:t>，并指定固定的下行信道</a:t>
            </a:r>
            <a:r>
              <a:rPr lang="en-US" altLang="zh-CN" dirty="0" err="1"/>
              <a:t>CHctl</a:t>
            </a:r>
            <a:r>
              <a:rPr lang="zh-CN" altLang="en-US" dirty="0"/>
              <a:t>和上行信道</a:t>
            </a:r>
            <a:r>
              <a:rPr lang="en-US" altLang="zh-CN" dirty="0" err="1"/>
              <a:t>CHi</a:t>
            </a:r>
            <a:endParaRPr lang="en-US" altLang="zh-CN" dirty="0"/>
          </a:p>
          <a:p>
            <a:r>
              <a:rPr lang="zh-CN" altLang="en-US" dirty="0"/>
              <a:t>                 如果终端数少于基站可以同时接收的信道数，每个终端用不同的信道</a:t>
            </a:r>
            <a:r>
              <a:rPr lang="en-US" altLang="zh-CN" dirty="0" err="1"/>
              <a:t>i</a:t>
            </a:r>
            <a:r>
              <a:rPr lang="zh-CN" altLang="en-US" dirty="0"/>
              <a:t>；如果多于则使用</a:t>
            </a:r>
            <a:r>
              <a:rPr lang="en-US" altLang="zh-CN" dirty="0"/>
              <a:t>TDMA</a:t>
            </a:r>
            <a:r>
              <a:rPr lang="zh-CN" altLang="en-US" dirty="0"/>
              <a:t>分享信道</a:t>
            </a:r>
            <a:endParaRPr lang="en-US" altLang="zh-CN" dirty="0"/>
          </a:p>
          <a:p>
            <a:endParaRPr lang="en-US" altLang="zh-CN" dirty="0"/>
          </a:p>
          <a:p>
            <a:r>
              <a:rPr lang="zh-CN" altLang="en-US" dirty="0"/>
              <a:t>终端在开始传输前监听</a:t>
            </a:r>
            <a:r>
              <a:rPr lang="en-US" altLang="zh-CN" dirty="0" err="1"/>
              <a:t>CHctl</a:t>
            </a:r>
            <a:r>
              <a:rPr lang="zh-CN" altLang="en-US" dirty="0"/>
              <a:t>等待</a:t>
            </a:r>
            <a:r>
              <a:rPr lang="en-US" altLang="zh-CN" dirty="0"/>
              <a:t>NV</a:t>
            </a:r>
            <a:r>
              <a:rPr lang="zh-CN" altLang="en-US" dirty="0"/>
              <a:t>包，当收到含有自己</a:t>
            </a:r>
            <a:r>
              <a:rPr lang="en-US" altLang="zh-CN" dirty="0"/>
              <a:t>ID</a:t>
            </a:r>
            <a:r>
              <a:rPr lang="zh-CN" altLang="en-US" dirty="0"/>
              <a:t>的</a:t>
            </a:r>
            <a:r>
              <a:rPr lang="en-US" altLang="zh-CN" dirty="0"/>
              <a:t>NV</a:t>
            </a:r>
            <a:r>
              <a:rPr lang="zh-CN" altLang="en-US" dirty="0"/>
              <a:t>包时再发送数据，计算好当前时间帧使用分配的</a:t>
            </a:r>
            <a:r>
              <a:rPr lang="en-US" altLang="zh-CN" dirty="0"/>
              <a:t>SF</a:t>
            </a:r>
            <a:r>
              <a:rPr lang="zh-CN" altLang="en-US" dirty="0"/>
              <a:t>能够发送的包数后，先发</a:t>
            </a:r>
            <a:r>
              <a:rPr lang="en-US" altLang="zh-CN" dirty="0"/>
              <a:t>HQ</a:t>
            </a:r>
            <a:r>
              <a:rPr lang="zh-CN" altLang="en-US" dirty="0"/>
              <a:t>再发</a:t>
            </a:r>
            <a:r>
              <a:rPr lang="en-US" altLang="zh-CN" dirty="0"/>
              <a:t>LQ</a:t>
            </a:r>
            <a:r>
              <a:rPr lang="zh-CN" altLang="en-US" dirty="0"/>
              <a:t>，发完后继续监听</a:t>
            </a:r>
            <a:r>
              <a:rPr lang="en-US" altLang="zh-CN" dirty="0" err="1"/>
              <a:t>CHctl</a:t>
            </a:r>
            <a:endParaRPr lang="en-US" altLang="zh-CN" dirty="0"/>
          </a:p>
          <a:p>
            <a:endParaRPr lang="en-US" altLang="zh-CN" dirty="0"/>
          </a:p>
          <a:p>
            <a:r>
              <a:rPr lang="en-US" altLang="zh-CN" dirty="0"/>
              <a:t>Figure 4</a:t>
            </a:r>
            <a:r>
              <a:rPr lang="zh-CN" altLang="en-US" dirty="0"/>
              <a:t>：两个终端分别使用</a:t>
            </a:r>
            <a:r>
              <a:rPr lang="en-US" altLang="zh-CN" dirty="0"/>
              <a:t>uplink Chi</a:t>
            </a:r>
            <a:r>
              <a:rPr lang="zh-CN" altLang="en-US" dirty="0"/>
              <a:t>、</a:t>
            </a:r>
            <a:r>
              <a:rPr lang="en-US" altLang="zh-CN" dirty="0" err="1"/>
              <a:t>CHj</a:t>
            </a:r>
            <a:r>
              <a:rPr lang="zh-CN" altLang="en-US" dirty="0"/>
              <a:t>，前一个时间帧使用的</a:t>
            </a:r>
            <a:r>
              <a:rPr lang="en-US" altLang="zh-CN" dirty="0"/>
              <a:t>SF</a:t>
            </a:r>
            <a:r>
              <a:rPr lang="zh-CN" altLang="en-US" dirty="0"/>
              <a:t>相同，后一个时间帧</a:t>
            </a:r>
            <a:r>
              <a:rPr lang="en-US" altLang="zh-CN" dirty="0" err="1"/>
              <a:t>SFi</a:t>
            </a:r>
            <a:r>
              <a:rPr lang="en-US" altLang="zh-CN" dirty="0"/>
              <a:t>&lt;</a:t>
            </a:r>
            <a:r>
              <a:rPr lang="en-US" altLang="zh-CN" dirty="0" err="1"/>
              <a:t>SFj</a:t>
            </a:r>
            <a:r>
              <a:rPr lang="zh-CN" altLang="en-US" dirty="0"/>
              <a:t>，可以看到</a:t>
            </a:r>
            <a:r>
              <a:rPr lang="en-US" altLang="zh-CN" dirty="0"/>
              <a:t>Chi</a:t>
            </a:r>
            <a:r>
              <a:rPr lang="zh-CN" altLang="en-US" dirty="0"/>
              <a:t>吞吐量更大、一个时间帧内发送包更多</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9</a:t>
            </a:fld>
            <a:endParaRPr lang="zh-CN" altLang="en-US"/>
          </a:p>
        </p:txBody>
      </p:sp>
    </p:spTree>
    <p:extLst>
      <p:ext uri="{BB962C8B-B14F-4D97-AF65-F5344CB8AC3E}">
        <p14:creationId xmlns:p14="http://schemas.microsoft.com/office/powerpoint/2010/main" val="2675301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41739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44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6552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6898" t="7878" r="36982" b="7878"/>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621791"/>
      </p:ext>
    </p:extLst>
  </p:cSld>
  <p:clrMap bg1="lt1" tx1="dk1" bg2="lt2" tx2="dk2" accent1="accent1" accent2="accent2" accent3="accent3" accent4="accent4" accent5="accent5" accent6="accent6" hlink="hlink" folHlink="folHlink"/>
  <p:sldLayoutIdLst>
    <p:sldLayoutId id="2147483687" r:id="rId1"/>
    <p:sldLayoutId id="214748368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1280D5B-7617-4A16-A824-4CED80D3BEED}"/>
              </a:ext>
            </a:extLst>
          </p:cNvPr>
          <p:cNvSpPr>
            <a:spLocks noGrp="1"/>
          </p:cNvSpPr>
          <p:nvPr>
            <p:ph type="body" sz="quarter" idx="10"/>
          </p:nvPr>
        </p:nvSpPr>
        <p:spPr>
          <a:xfrm>
            <a:off x="667503" y="2749690"/>
            <a:ext cx="6512230" cy="878840"/>
          </a:xfrm>
        </p:spPr>
        <p:txBody>
          <a:bodyPr/>
          <a:lstStyle/>
          <a:p>
            <a:r>
              <a:rPr lang="zh-CN" altLang="en-US" dirty="0">
                <a:ea typeface="+mn-ea"/>
                <a:cs typeface="+mn-ea"/>
              </a:rPr>
              <a:t>校园班车监测中</a:t>
            </a:r>
            <a:r>
              <a:rPr lang="en-US" altLang="zh-CN" dirty="0" err="1">
                <a:ea typeface="+mn-ea"/>
                <a:cs typeface="+mn-ea"/>
              </a:rPr>
              <a:t>LoRaSF</a:t>
            </a:r>
            <a:r>
              <a:rPr lang="zh-CN" altLang="en-US" dirty="0">
                <a:ea typeface="+mn-ea"/>
                <a:cs typeface="+mn-ea"/>
              </a:rPr>
              <a:t>的运行控制</a:t>
            </a:r>
          </a:p>
        </p:txBody>
      </p:sp>
      <p:sp>
        <p:nvSpPr>
          <p:cNvPr id="4" name="文本占位符 3">
            <a:extLst>
              <a:ext uri="{FF2B5EF4-FFF2-40B4-BE49-F238E27FC236}">
                <a16:creationId xmlns:a16="http://schemas.microsoft.com/office/drawing/2014/main" id="{0A73055A-8042-4812-9496-0140C7958959}"/>
              </a:ext>
            </a:extLst>
          </p:cNvPr>
          <p:cNvSpPr>
            <a:spLocks noGrp="1"/>
          </p:cNvSpPr>
          <p:nvPr>
            <p:ph type="body" sz="quarter" idx="11"/>
          </p:nvPr>
        </p:nvSpPr>
        <p:spPr/>
        <p:txBody>
          <a:bodyPr/>
          <a:lstStyle/>
          <a:p>
            <a:r>
              <a:rPr lang="zh-CN" altLang="en-US" dirty="0">
                <a:ea typeface="+mn-ea"/>
                <a:cs typeface="+mn-ea"/>
              </a:rPr>
              <a:t>汇报</a:t>
            </a:r>
            <a:endParaRPr lang="en-US" altLang="zh-CN" dirty="0">
              <a:ea typeface="+mn-ea"/>
              <a:cs typeface="+mn-ea"/>
            </a:endParaRP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2" name="矩形 11">
            <a:extLst>
              <a:ext uri="{FF2B5EF4-FFF2-40B4-BE49-F238E27FC236}">
                <a16:creationId xmlns:a16="http://schemas.microsoft.com/office/drawing/2014/main" id="{0E495C46-3122-421B-BD62-A5967839D277}"/>
              </a:ext>
            </a:extLst>
          </p:cNvPr>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2"/>
                </a:solidFill>
                <a:latin typeface="Arial"/>
                <a:cs typeface="+mn-ea"/>
              </a:rPr>
              <a:t>汇报</a:t>
            </a:r>
            <a:r>
              <a:rPr kumimoji="0" lang="zh-CN" altLang="en-US" sz="2000" i="0" u="none" strike="noStrike" kern="1200" cap="none" spc="0" normalizeH="0" baseline="0" noProof="0" dirty="0">
                <a:ln>
                  <a:noFill/>
                </a:ln>
                <a:solidFill>
                  <a:schemeClr val="accent2"/>
                </a:solidFill>
                <a:effectLst/>
                <a:uLnTx/>
                <a:uFillTx/>
                <a:latin typeface="Arial"/>
                <a:cs typeface="+mn-ea"/>
              </a:rPr>
              <a:t>人：</a:t>
            </a:r>
            <a:r>
              <a:rPr lang="zh-CN" altLang="en-US" sz="2000">
                <a:solidFill>
                  <a:schemeClr val="accent2"/>
                </a:solidFill>
                <a:latin typeface="Arial"/>
                <a:cs typeface="+mn-ea"/>
              </a:rPr>
              <a:t>王昊</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14" name="矩形 13">
            <a:extLst>
              <a:ext uri="{FF2B5EF4-FFF2-40B4-BE49-F238E27FC236}">
                <a16:creationId xmlns:a16="http://schemas.microsoft.com/office/drawing/2014/main" id="{A8CF4D25-AE73-4725-9D1A-AA34C160088E}"/>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1"/>
                </a:solidFill>
                <a:latin typeface="Arial"/>
                <a:cs typeface="+mn-ea"/>
              </a:rPr>
              <a:t>汇报</a:t>
            </a:r>
            <a:r>
              <a:rPr kumimoji="0" lang="zh-CN" altLang="en-US" sz="2000" i="0" u="none" strike="noStrike" kern="1200" cap="none" spc="0" normalizeH="0" baseline="0" noProof="0" dirty="0">
                <a:ln>
                  <a:noFill/>
                </a:ln>
                <a:solidFill>
                  <a:schemeClr val="accent1"/>
                </a:solidFill>
                <a:effectLst/>
                <a:uLnTx/>
                <a:uFillTx/>
                <a:latin typeface="Arial"/>
                <a:cs typeface="+mn-ea"/>
              </a:rPr>
              <a:t>日期：</a:t>
            </a:r>
            <a:r>
              <a:rPr kumimoji="0" lang="en-US" altLang="zh-CN" sz="2000" i="0" u="none" strike="noStrike" kern="1200" cap="none" spc="0" normalizeH="0" baseline="0" noProof="0" dirty="0">
                <a:ln>
                  <a:noFill/>
                </a:ln>
                <a:solidFill>
                  <a:schemeClr val="accent1"/>
                </a:solidFill>
                <a:effectLst/>
                <a:uLnTx/>
                <a:uFillTx/>
                <a:latin typeface="Arial"/>
                <a:cs typeface="+mn-ea"/>
              </a:rPr>
              <a:t>202</a:t>
            </a:r>
            <a:r>
              <a:rPr kumimoji="0" lang="zh-CN" altLang="en-US" sz="2000" i="0" u="none" strike="noStrike" kern="1200" cap="none" spc="0" normalizeH="0" baseline="0" noProof="0" dirty="0">
                <a:ln>
                  <a:noFill/>
                </a:ln>
                <a:solidFill>
                  <a:schemeClr val="accent1"/>
                </a:solidFill>
                <a:effectLst/>
                <a:uLnTx/>
                <a:uFillTx/>
                <a:latin typeface="Arial"/>
                <a:cs typeface="+mn-ea"/>
              </a:rPr>
              <a:t>*</a:t>
            </a:r>
            <a:r>
              <a:rPr kumimoji="0" lang="en-US" altLang="zh-CN" sz="2000" i="0" u="none" strike="noStrike" kern="1200" cap="none" spc="0" normalizeH="0" baseline="0" noProof="0" dirty="0">
                <a:ln>
                  <a:noFill/>
                </a:ln>
                <a:solidFill>
                  <a:schemeClr val="accent1"/>
                </a:solidFill>
                <a:effectLst/>
                <a:uLnTx/>
                <a:uFillTx/>
                <a:latin typeface="Arial"/>
                <a:cs typeface="+mn-ea"/>
              </a:rPr>
              <a:t>/</a:t>
            </a:r>
            <a:r>
              <a:rPr kumimoji="0" lang="zh-CN" altLang="en-US" sz="2000" i="0" u="none" strike="noStrike" kern="1200" cap="none" spc="0" normalizeH="0" baseline="0" noProof="0" dirty="0">
                <a:ln>
                  <a:noFill/>
                </a:ln>
                <a:solidFill>
                  <a:schemeClr val="accent1"/>
                </a:solidFill>
                <a:effectLst/>
                <a:uLnTx/>
                <a:uFillTx/>
                <a:latin typeface="Arial"/>
                <a:cs typeface="+mn-ea"/>
              </a:rPr>
              <a:t>*</a:t>
            </a:r>
            <a:r>
              <a:rPr kumimoji="0" lang="en-US" altLang="zh-CN" sz="2000" i="0" u="none" strike="noStrike" kern="1200" cap="none" spc="0" normalizeH="0" baseline="0" noProof="0" dirty="0">
                <a:ln>
                  <a:noFill/>
                </a:ln>
                <a:solidFill>
                  <a:schemeClr val="accent1"/>
                </a:solidFill>
                <a:effectLst/>
                <a:uLnTx/>
                <a:uFillTx/>
                <a:latin typeface="Arial"/>
                <a:cs typeface="+mn-ea"/>
              </a:rPr>
              <a:t>/</a:t>
            </a:r>
            <a:r>
              <a:rPr kumimoji="0" lang="zh-CN" altLang="en-US" sz="2000" i="0" u="none" strike="noStrike" kern="1200" cap="none" spc="0" normalizeH="0" baseline="0" noProof="0" dirty="0">
                <a:ln>
                  <a:noFill/>
                </a:ln>
                <a:solidFill>
                  <a:schemeClr val="accent1"/>
                </a:solidFill>
                <a:effectLst/>
                <a:uLnTx/>
                <a:uFillTx/>
                <a:latin typeface="Arial"/>
                <a:cs typeface="+mn-ea"/>
              </a:rPr>
              <a:t>*</a:t>
            </a:r>
          </a:p>
        </p:txBody>
      </p:sp>
    </p:spTree>
    <p:extLst>
      <p:ext uri="{BB962C8B-B14F-4D97-AF65-F5344CB8AC3E}">
        <p14:creationId xmlns:p14="http://schemas.microsoft.com/office/powerpoint/2010/main" val="236996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1B1FA821-0887-4B24-AC13-A67405BE61E1}"/>
              </a:ext>
            </a:extLst>
          </p:cNvPr>
          <p:cNvSpPr>
            <a:spLocks noGrp="1"/>
          </p:cNvSpPr>
          <p:nvPr>
            <p:ph type="body" sz="quarter" idx="10"/>
          </p:nvPr>
        </p:nvSpPr>
        <p:spPr/>
        <p:txBody>
          <a:bodyPr/>
          <a:lstStyle/>
          <a:p>
            <a:pPr lvl="0">
              <a:defRPr/>
            </a:pPr>
            <a:r>
              <a:rPr lang="en-US" altLang="zh-CN" dirty="0">
                <a:ea typeface="+mn-ea"/>
                <a:cs typeface="+mn-ea"/>
              </a:rPr>
              <a:t>SF</a:t>
            </a:r>
            <a:r>
              <a:rPr lang="zh-CN" altLang="en-US" dirty="0">
                <a:ea typeface="+mn-ea"/>
                <a:cs typeface="+mn-ea"/>
              </a:rPr>
              <a:t>配置的实证研究</a:t>
            </a:r>
          </a:p>
        </p:txBody>
      </p:sp>
      <p:sp>
        <p:nvSpPr>
          <p:cNvPr id="7" name="文本占位符 6">
            <a:extLst>
              <a:ext uri="{FF2B5EF4-FFF2-40B4-BE49-F238E27FC236}">
                <a16:creationId xmlns:a16="http://schemas.microsoft.com/office/drawing/2014/main" id="{6A8B2261-61BC-489D-8FAD-6E0803947D86}"/>
              </a:ext>
            </a:extLst>
          </p:cNvPr>
          <p:cNvSpPr>
            <a:spLocks noGrp="1"/>
          </p:cNvSpPr>
          <p:nvPr>
            <p:ph type="body" sz="quarter" idx="11"/>
          </p:nvPr>
        </p:nvSpPr>
        <p:spPr/>
        <p:txBody>
          <a:bodyPr/>
          <a:lstStyle/>
          <a:p>
            <a:pPr lvl="0" fontAlgn="base"/>
            <a:r>
              <a:rPr lang="en-US" altLang="zh-CN" b="1" dirty="0"/>
              <a:t>AN EMPIRICAL STUDY ON SF CONFIGURATION</a:t>
            </a:r>
          </a:p>
        </p:txBody>
      </p:sp>
      <p:sp>
        <p:nvSpPr>
          <p:cNvPr id="2" name="日期占位符 1">
            <a:extLst>
              <a:ext uri="{FF2B5EF4-FFF2-40B4-BE49-F238E27FC236}">
                <a16:creationId xmlns:a16="http://schemas.microsoft.com/office/drawing/2014/main" id="{CA32C2F1-DA29-4C7C-95B0-66492D01EF41}"/>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11" name="图片 10">
            <a:extLst>
              <a:ext uri="{FF2B5EF4-FFF2-40B4-BE49-F238E27FC236}">
                <a16:creationId xmlns:a16="http://schemas.microsoft.com/office/drawing/2014/main" id="{7288D883-FE22-49AD-A43A-B6A431899B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3634" y="1342785"/>
            <a:ext cx="2972111"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714555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b="1" dirty="0"/>
              <a:t>AN EMPIRICAL STUDY ON SF CONFIGURATION</a:t>
            </a: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11</a:t>
            </a:fld>
            <a:endParaRPr lang="zh-CN" altLang="en-US" dirty="0"/>
          </a:p>
        </p:txBody>
      </p:sp>
      <p:sp>
        <p:nvSpPr>
          <p:cNvPr id="11" name="文本框 10">
            <a:extLst>
              <a:ext uri="{FF2B5EF4-FFF2-40B4-BE49-F238E27FC236}">
                <a16:creationId xmlns:a16="http://schemas.microsoft.com/office/drawing/2014/main" id="{F96B4A4A-0635-4DC9-95E7-C794A2C67E1D}"/>
              </a:ext>
            </a:extLst>
          </p:cNvPr>
          <p:cNvSpPr txBox="1"/>
          <p:nvPr/>
        </p:nvSpPr>
        <p:spPr>
          <a:xfrm>
            <a:off x="7720702" y="4868467"/>
            <a:ext cx="4930259" cy="923330"/>
          </a:xfrm>
          <a:prstGeom prst="rect">
            <a:avLst/>
          </a:prstGeom>
          <a:noFill/>
        </p:spPr>
        <p:txBody>
          <a:bodyPr wrap="square">
            <a:spAutoFit/>
          </a:bodyPr>
          <a:lstStyle/>
          <a:p>
            <a:r>
              <a:rPr kumimoji="0" lang="en-US" altLang="zh-CN" sz="1800" b="0" i="0" u="none" strike="noStrike" kern="1200" cap="none" spc="0" normalizeH="0" baseline="0" noProof="0" dirty="0">
                <a:ln>
                  <a:noFill/>
                </a:ln>
                <a:solidFill>
                  <a:prstClr val="black"/>
                </a:solidFill>
                <a:effectLst/>
                <a:uLnTx/>
                <a:uFillTx/>
                <a:latin typeface="Arial"/>
                <a:ea typeface="Microsoft YaHei"/>
                <a:cs typeface="+mn-ea"/>
              </a:rPr>
              <a:t>ADR</a:t>
            </a: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ea"/>
              </a:rPr>
              <a:t>的不足：最大</a:t>
            </a:r>
            <a:r>
              <a:rPr kumimoji="0" lang="en-US" altLang="zh-CN" sz="1800" b="0" i="0" u="none" strike="noStrike" kern="1200" cap="none" spc="0" normalizeH="0" baseline="0" noProof="0" dirty="0">
                <a:ln>
                  <a:noFill/>
                </a:ln>
                <a:solidFill>
                  <a:prstClr val="black"/>
                </a:solidFill>
                <a:effectLst/>
                <a:uLnTx/>
                <a:uFillTx/>
                <a:latin typeface="Arial"/>
                <a:ea typeface="Microsoft YaHei"/>
                <a:cs typeface="+mn-ea"/>
              </a:rPr>
              <a:t>SNR</a:t>
            </a: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ea"/>
              </a:rPr>
              <a:t>不适用移动情况</a:t>
            </a:r>
            <a:r>
              <a:rPr kumimoji="0" lang="en-US" altLang="zh-CN" sz="1800" b="0" i="0" u="none" strike="noStrike" kern="1200" cap="none" spc="0" normalizeH="0" baseline="0" noProof="0" dirty="0">
                <a:ln>
                  <a:noFill/>
                </a:ln>
                <a:solidFill>
                  <a:prstClr val="black"/>
                </a:solidFill>
                <a:effectLst/>
                <a:uLnTx/>
                <a:uFillTx/>
                <a:latin typeface="Arial"/>
                <a:ea typeface="Microsoft YaHei"/>
                <a:cs typeface="+mn-ea"/>
              </a:rPr>
              <a:t>	                                                                                                             </a:t>
            </a:r>
          </a:p>
          <a:p>
            <a:r>
              <a:rPr lang="en-US" altLang="zh-CN" dirty="0">
                <a:solidFill>
                  <a:prstClr val="black"/>
                </a:solidFill>
                <a:latin typeface="Arial"/>
                <a:ea typeface="Microsoft YaHei"/>
                <a:cs typeface="+mn-ea"/>
              </a:rPr>
              <a:t>                      </a:t>
            </a:r>
            <a:r>
              <a:rPr kumimoji="0" lang="en-US" altLang="zh-CN" sz="1800" b="0" i="0" u="none" strike="noStrike" kern="1200" cap="none" spc="0" normalizeH="0" baseline="0" noProof="0" dirty="0">
                <a:ln>
                  <a:noFill/>
                </a:ln>
                <a:solidFill>
                  <a:prstClr val="black"/>
                </a:solidFill>
                <a:effectLst/>
                <a:uLnTx/>
                <a:uFillTx/>
                <a:latin typeface="Arial"/>
                <a:ea typeface="Microsoft YaHei"/>
                <a:cs typeface="+mn-ea"/>
              </a:rPr>
              <a:t>SNR</a:t>
            </a: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ea"/>
              </a:rPr>
              <a:t>阈值</a:t>
            </a:r>
            <a:r>
              <a:rPr lang="zh-CN" altLang="en-US" dirty="0">
                <a:solidFill>
                  <a:prstClr val="black"/>
                </a:solidFill>
                <a:latin typeface="Arial"/>
                <a:ea typeface="Microsoft YaHei"/>
                <a:cs typeface="+mn-ea"/>
              </a:rPr>
              <a:t>过于理论化</a:t>
            </a:r>
            <a:endParaRPr kumimoji="0" lang="en-US" altLang="zh-CN" sz="1800" b="0" i="0" u="none" strike="noStrike" kern="1200" cap="none" spc="0" normalizeH="0" baseline="0" noProof="0" dirty="0">
              <a:ln>
                <a:noFill/>
              </a:ln>
              <a:solidFill>
                <a:prstClr val="black"/>
              </a:solidFill>
              <a:effectLst/>
              <a:uLnTx/>
              <a:uFillTx/>
              <a:latin typeface="Arial"/>
              <a:ea typeface="Microsoft YaHei"/>
              <a:cs typeface="+mn-ea"/>
            </a:endParaRPr>
          </a:p>
          <a:p>
            <a:r>
              <a:rPr lang="zh-CN" altLang="en-US" dirty="0">
                <a:solidFill>
                  <a:prstClr val="black"/>
                </a:solidFill>
                <a:latin typeface="Arial"/>
                <a:ea typeface="Microsoft YaHei"/>
                <a:cs typeface="+mn-ea"/>
              </a:rPr>
              <a:t>                      应与接收信号强度连用</a:t>
            </a:r>
            <a:endParaRPr lang="zh-CN" altLang="en-US" dirty="0"/>
          </a:p>
        </p:txBody>
      </p:sp>
      <p:pic>
        <p:nvPicPr>
          <p:cNvPr id="5" name="图片 4">
            <a:extLst>
              <a:ext uri="{FF2B5EF4-FFF2-40B4-BE49-F238E27FC236}">
                <a16:creationId xmlns:a16="http://schemas.microsoft.com/office/drawing/2014/main" id="{56ED3DEA-85DE-41D7-B13C-FC4BC595DD4C}"/>
              </a:ext>
            </a:extLst>
          </p:cNvPr>
          <p:cNvPicPr>
            <a:picLocks noChangeAspect="1"/>
          </p:cNvPicPr>
          <p:nvPr/>
        </p:nvPicPr>
        <p:blipFill>
          <a:blip r:embed="rId3"/>
          <a:stretch>
            <a:fillRect/>
          </a:stretch>
        </p:blipFill>
        <p:spPr>
          <a:xfrm>
            <a:off x="55321" y="1191710"/>
            <a:ext cx="6072428" cy="2069773"/>
          </a:xfrm>
          <a:prstGeom prst="rect">
            <a:avLst/>
          </a:prstGeom>
        </p:spPr>
      </p:pic>
      <p:pic>
        <p:nvPicPr>
          <p:cNvPr id="8" name="图片 7">
            <a:extLst>
              <a:ext uri="{FF2B5EF4-FFF2-40B4-BE49-F238E27FC236}">
                <a16:creationId xmlns:a16="http://schemas.microsoft.com/office/drawing/2014/main" id="{FAA09CEE-6D1D-42E4-9F41-7F56D9EABC10}"/>
              </a:ext>
            </a:extLst>
          </p:cNvPr>
          <p:cNvPicPr>
            <a:picLocks noChangeAspect="1"/>
          </p:cNvPicPr>
          <p:nvPr/>
        </p:nvPicPr>
        <p:blipFill>
          <a:blip r:embed="rId4"/>
          <a:stretch>
            <a:fillRect/>
          </a:stretch>
        </p:blipFill>
        <p:spPr>
          <a:xfrm>
            <a:off x="55321" y="4059438"/>
            <a:ext cx="7665381" cy="2541389"/>
          </a:xfrm>
          <a:prstGeom prst="rect">
            <a:avLst/>
          </a:prstGeom>
        </p:spPr>
      </p:pic>
      <p:sp>
        <p:nvSpPr>
          <p:cNvPr id="12" name="文本框 11">
            <a:extLst>
              <a:ext uri="{FF2B5EF4-FFF2-40B4-BE49-F238E27FC236}">
                <a16:creationId xmlns:a16="http://schemas.microsoft.com/office/drawing/2014/main" id="{87E75F43-A4E3-46A6-8EFF-C0DA0E24DB38}"/>
              </a:ext>
            </a:extLst>
          </p:cNvPr>
          <p:cNvSpPr txBox="1"/>
          <p:nvPr/>
        </p:nvSpPr>
        <p:spPr>
          <a:xfrm>
            <a:off x="6127749" y="1903430"/>
            <a:ext cx="6097772" cy="646331"/>
          </a:xfrm>
          <a:prstGeom prst="rect">
            <a:avLst/>
          </a:prstGeom>
          <a:noFill/>
        </p:spPr>
        <p:txBody>
          <a:bodyPr wrap="square">
            <a:spAutoFit/>
          </a:bodyPr>
          <a:lstStyle/>
          <a:p>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ea"/>
              </a:rPr>
              <a:t>循环：设备每发一个包就使用下一个</a:t>
            </a:r>
            <a:r>
              <a:rPr kumimoji="0" lang="en-US" altLang="zh-CN" sz="1800" b="0" i="0" u="none" strike="noStrike" kern="1200" cap="none" spc="0" normalizeH="0" baseline="0" noProof="0" dirty="0">
                <a:ln>
                  <a:noFill/>
                </a:ln>
                <a:solidFill>
                  <a:prstClr val="black"/>
                </a:solidFill>
                <a:effectLst/>
                <a:uLnTx/>
                <a:uFillTx/>
                <a:latin typeface="Arial"/>
                <a:ea typeface="Microsoft YaHei"/>
                <a:cs typeface="+mn-ea"/>
              </a:rPr>
              <a:t>SF</a:t>
            </a:r>
          </a:p>
          <a:p>
            <a:r>
              <a:rPr lang="en-US" altLang="zh-CN" dirty="0">
                <a:solidFill>
                  <a:prstClr val="black"/>
                </a:solidFill>
                <a:latin typeface="Arial"/>
                <a:ea typeface="Microsoft YaHei"/>
                <a:cs typeface="+mn-ea"/>
              </a:rPr>
              <a:t>           PDR</a:t>
            </a:r>
            <a:r>
              <a:rPr lang="zh-CN" altLang="en-US" dirty="0">
                <a:solidFill>
                  <a:prstClr val="black"/>
                </a:solidFill>
                <a:latin typeface="Arial"/>
                <a:ea typeface="Microsoft YaHei"/>
                <a:cs typeface="+mn-ea"/>
              </a:rPr>
              <a:t>代表链路稳定性（稳定性与吞吐量的权衡）</a:t>
            </a:r>
            <a:r>
              <a:rPr kumimoji="0" lang="en-US" altLang="zh-CN" sz="1800" b="0" i="0" u="none" strike="noStrike" kern="1200" cap="none" spc="0" normalizeH="0" baseline="0" noProof="0" dirty="0">
                <a:ln>
                  <a:noFill/>
                </a:ln>
                <a:solidFill>
                  <a:prstClr val="black"/>
                </a:solidFill>
                <a:effectLst/>
                <a:uLnTx/>
                <a:uFillTx/>
                <a:latin typeface="Arial"/>
                <a:ea typeface="Microsoft YaHei"/>
                <a:cs typeface="+mn-ea"/>
              </a:rPr>
              <a:t> </a:t>
            </a:r>
            <a:endParaRPr lang="zh-CN" altLang="en-US" dirty="0"/>
          </a:p>
        </p:txBody>
      </p:sp>
    </p:spTree>
    <p:extLst>
      <p:ext uri="{BB962C8B-B14F-4D97-AF65-F5344CB8AC3E}">
        <p14:creationId xmlns:p14="http://schemas.microsoft.com/office/powerpoint/2010/main" val="2351085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kumimoji="0" lang="zh-CN" altLang="en-US" sz="4400" b="1" i="0" u="none" strike="noStrike" kern="1200" cap="none" spc="0" normalizeH="0" baseline="0" noProof="0" dirty="0">
                <a:ln>
                  <a:noFill/>
                </a:ln>
                <a:solidFill>
                  <a:srgbClr val="445437"/>
                </a:solidFill>
                <a:effectLst/>
                <a:uLnTx/>
                <a:uFillTx/>
                <a:latin typeface="Microsoft YaHei"/>
                <a:ea typeface="Microsoft YaHei"/>
                <a:cs typeface="+mn-ea"/>
              </a:rPr>
              <a:t>运行时</a:t>
            </a:r>
            <a:r>
              <a:rPr kumimoji="0" lang="en-US" altLang="zh-CN" sz="4400" b="1" i="0" u="none" strike="noStrike" kern="1200" cap="none" spc="0" normalizeH="0" baseline="0" noProof="0" dirty="0">
                <a:ln>
                  <a:noFill/>
                </a:ln>
                <a:solidFill>
                  <a:srgbClr val="445437"/>
                </a:solidFill>
                <a:effectLst/>
                <a:uLnTx/>
                <a:uFillTx/>
                <a:latin typeface="Microsoft YaHei"/>
                <a:ea typeface="Microsoft YaHei"/>
                <a:cs typeface="+mn-ea"/>
              </a:rPr>
              <a:t>SF</a:t>
            </a:r>
            <a:r>
              <a:rPr kumimoji="0" lang="zh-CN" altLang="en-US" sz="4400" b="1" i="0" u="none" strike="noStrike" kern="1200" cap="none" spc="0" normalizeH="0" baseline="0" noProof="0" dirty="0">
                <a:ln>
                  <a:noFill/>
                </a:ln>
                <a:solidFill>
                  <a:srgbClr val="445437"/>
                </a:solidFill>
                <a:effectLst/>
                <a:uLnTx/>
                <a:uFillTx/>
                <a:latin typeface="Microsoft YaHei"/>
                <a:ea typeface="Microsoft YaHei"/>
                <a:cs typeface="+mn-ea"/>
              </a:rPr>
              <a:t>控制</a:t>
            </a: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fontAlgn="base"/>
            <a:r>
              <a:rPr lang="en-US" altLang="zh-CN" dirty="0"/>
              <a:t>RUNTIME SF CONTROL </a:t>
            </a:r>
            <a:endParaRPr lang="zh-CN" altLang="zh-CN" b="1" dirty="0"/>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3918" y="1347763"/>
            <a:ext cx="2959384" cy="3189357"/>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186061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RUNTIME SF CONTROL </a:t>
            </a:r>
            <a:endParaRPr lang="zh-CN" altLang="zh-CN" b="1"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8" name="矩形 7">
            <a:extLst>
              <a:ext uri="{FF2B5EF4-FFF2-40B4-BE49-F238E27FC236}">
                <a16:creationId xmlns:a16="http://schemas.microsoft.com/office/drawing/2014/main" id="{9665E033-CB64-4235-A998-265D2A18EB4C}"/>
              </a:ext>
            </a:extLst>
          </p:cNvPr>
          <p:cNvSpPr/>
          <p:nvPr/>
        </p:nvSpPr>
        <p:spPr>
          <a:xfrm>
            <a:off x="506526" y="1129847"/>
            <a:ext cx="1143147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445437"/>
                </a:solidFill>
                <a:latin typeface="Arial"/>
                <a:ea typeface="Microsoft YaHei"/>
                <a:cs typeface="+mn-ea"/>
              </a:rPr>
              <a:t>方法总览</a:t>
            </a: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p:txBody>
      </p:sp>
      <p:pic>
        <p:nvPicPr>
          <p:cNvPr id="3" name="图片 2">
            <a:extLst>
              <a:ext uri="{FF2B5EF4-FFF2-40B4-BE49-F238E27FC236}">
                <a16:creationId xmlns:a16="http://schemas.microsoft.com/office/drawing/2014/main" id="{86023469-680A-45B4-98F5-AF0E4B0A38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8017" y="1618251"/>
            <a:ext cx="8460677" cy="4109901"/>
          </a:xfrm>
          <a:prstGeom prst="rect">
            <a:avLst/>
          </a:prstGeom>
        </p:spPr>
      </p:pic>
      <p:sp>
        <p:nvSpPr>
          <p:cNvPr id="9" name="文本框 8">
            <a:extLst>
              <a:ext uri="{FF2B5EF4-FFF2-40B4-BE49-F238E27FC236}">
                <a16:creationId xmlns:a16="http://schemas.microsoft.com/office/drawing/2014/main" id="{43B2EECA-130B-47BB-B58F-454F77CB8468}"/>
              </a:ext>
            </a:extLst>
          </p:cNvPr>
          <p:cNvSpPr txBox="1"/>
          <p:nvPr/>
        </p:nvSpPr>
        <p:spPr>
          <a:xfrm>
            <a:off x="506526" y="5912536"/>
            <a:ext cx="8332675" cy="646331"/>
          </a:xfrm>
          <a:prstGeom prst="rect">
            <a:avLst/>
          </a:prstGeom>
          <a:noFill/>
        </p:spPr>
        <p:txBody>
          <a:bodyPr wrap="square">
            <a:spAutoFit/>
          </a:bodyPr>
          <a:lstStyle/>
          <a:p>
            <a:r>
              <a:rPr kumimoji="0" lang="zh-CN" altLang="en-US" sz="1800" b="1" i="0" u="none" strike="noStrike" kern="1200" cap="none" spc="0" normalizeH="0" baseline="0" noProof="0" dirty="0">
                <a:ln>
                  <a:noFill/>
                </a:ln>
                <a:solidFill>
                  <a:prstClr val="black"/>
                </a:solidFill>
                <a:effectLst/>
                <a:uLnTx/>
                <a:uFillTx/>
                <a:latin typeface="Arial"/>
                <a:ea typeface="Microsoft YaHei"/>
                <a:cs typeface="+mn-ea"/>
              </a:rPr>
              <a:t>初始阶段：</a:t>
            </a: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ea"/>
              </a:rPr>
              <a:t>初始数据集</a:t>
            </a:r>
            <a:r>
              <a:rPr kumimoji="0" lang="en-US" altLang="zh-CN" sz="1800" b="0" i="0" u="none" strike="noStrike" kern="1200" cap="none" spc="0" normalizeH="0" baseline="0" noProof="0" dirty="0">
                <a:ln>
                  <a:noFill/>
                </a:ln>
                <a:solidFill>
                  <a:prstClr val="black"/>
                </a:solidFill>
                <a:effectLst/>
                <a:uLnTx/>
                <a:uFillTx/>
                <a:latin typeface="Arial"/>
                <a:ea typeface="Microsoft YaHei"/>
                <a:cs typeface="+mn-ea"/>
              </a:rPr>
              <a:t>S</a:t>
            </a: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ea"/>
              </a:rPr>
              <a:t>含链路特征、目前</a:t>
            </a:r>
            <a:r>
              <a:rPr kumimoji="0" lang="en-US" altLang="zh-CN" sz="1800" b="0" i="0" u="none" strike="noStrike" kern="1200" cap="none" spc="0" normalizeH="0" baseline="0" noProof="0" dirty="0">
                <a:ln>
                  <a:noFill/>
                </a:ln>
                <a:solidFill>
                  <a:prstClr val="black"/>
                </a:solidFill>
                <a:effectLst/>
                <a:uLnTx/>
                <a:uFillTx/>
                <a:latin typeface="Arial"/>
                <a:ea typeface="Microsoft YaHei"/>
                <a:cs typeface="+mn-ea"/>
              </a:rPr>
              <a:t>SF</a:t>
            </a: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ea"/>
              </a:rPr>
              <a:t>配置、数据包接收是否成功</a:t>
            </a:r>
            <a:endParaRPr kumimoji="0" lang="en-US" altLang="zh-CN" sz="1800" b="0" i="0" u="none" strike="noStrike" kern="1200" cap="none" spc="0" normalizeH="0" baseline="0" noProof="0" dirty="0">
              <a:ln>
                <a:noFill/>
              </a:ln>
              <a:solidFill>
                <a:prstClr val="black"/>
              </a:solidFill>
              <a:effectLst/>
              <a:uLnTx/>
              <a:uFillTx/>
              <a:latin typeface="Arial"/>
              <a:ea typeface="Microsoft YaHei"/>
              <a:cs typeface="+mn-ea"/>
            </a:endParaRPr>
          </a:p>
          <a:p>
            <a:r>
              <a:rPr lang="zh-CN" altLang="en-US" b="1" dirty="0">
                <a:solidFill>
                  <a:prstClr val="black"/>
                </a:solidFill>
                <a:latin typeface="Arial"/>
                <a:ea typeface="Microsoft YaHei"/>
                <a:cs typeface="+mn-ea"/>
              </a:rPr>
              <a:t>操作阶段：</a:t>
            </a:r>
            <a:r>
              <a:rPr lang="zh-CN" altLang="en-US" dirty="0">
                <a:solidFill>
                  <a:prstClr val="black"/>
                </a:solidFill>
                <a:latin typeface="Arial"/>
                <a:ea typeface="Microsoft YaHei"/>
                <a:cs typeface="+mn-ea"/>
              </a:rPr>
              <a:t>根据机器学习模型选择</a:t>
            </a:r>
            <a:r>
              <a:rPr lang="en-US" altLang="zh-CN" dirty="0">
                <a:solidFill>
                  <a:prstClr val="black"/>
                </a:solidFill>
                <a:latin typeface="Arial"/>
                <a:ea typeface="Microsoft YaHei"/>
                <a:cs typeface="+mn-ea"/>
              </a:rPr>
              <a:t>SF</a:t>
            </a:r>
            <a:endParaRPr lang="zh-CN" altLang="en-US" b="1" dirty="0"/>
          </a:p>
        </p:txBody>
      </p:sp>
    </p:spTree>
    <p:extLst>
      <p:ext uri="{BB962C8B-B14F-4D97-AF65-F5344CB8AC3E}">
        <p14:creationId xmlns:p14="http://schemas.microsoft.com/office/powerpoint/2010/main" val="243896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RUNTIME SF CONTROL </a:t>
            </a:r>
            <a:endParaRPr lang="zh-CN" altLang="zh-CN" b="1"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8" name="矩形 7">
            <a:extLst>
              <a:ext uri="{FF2B5EF4-FFF2-40B4-BE49-F238E27FC236}">
                <a16:creationId xmlns:a16="http://schemas.microsoft.com/office/drawing/2014/main" id="{9665E033-CB64-4235-A998-265D2A18EB4C}"/>
              </a:ext>
            </a:extLst>
          </p:cNvPr>
          <p:cNvSpPr/>
          <p:nvPr/>
        </p:nvSpPr>
        <p:spPr>
          <a:xfrm>
            <a:off x="506526" y="1129847"/>
            <a:ext cx="1143147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445437"/>
                </a:solidFill>
                <a:latin typeface="Arial"/>
                <a:ea typeface="Microsoft YaHei"/>
                <a:cs typeface="+mn-ea"/>
              </a:rPr>
              <a:t>基于</a:t>
            </a:r>
            <a:r>
              <a:rPr lang="en-US" altLang="zh-CN" sz="2400" b="1" dirty="0">
                <a:solidFill>
                  <a:srgbClr val="445437"/>
                </a:solidFill>
                <a:latin typeface="Arial"/>
                <a:ea typeface="Microsoft YaHei"/>
                <a:cs typeface="+mn-ea"/>
              </a:rPr>
              <a:t>KNN</a:t>
            </a:r>
            <a:r>
              <a:rPr lang="zh-CN" altLang="en-US" sz="2400" b="1" dirty="0">
                <a:solidFill>
                  <a:srgbClr val="445437"/>
                </a:solidFill>
                <a:latin typeface="Arial"/>
                <a:ea typeface="Microsoft YaHei"/>
                <a:cs typeface="+mn-ea"/>
              </a:rPr>
              <a:t>的</a:t>
            </a:r>
            <a:r>
              <a:rPr lang="en-US" altLang="zh-CN" sz="2400" b="1" dirty="0">
                <a:solidFill>
                  <a:srgbClr val="445437"/>
                </a:solidFill>
                <a:latin typeface="Arial"/>
                <a:ea typeface="Microsoft YaHei"/>
                <a:cs typeface="+mn-ea"/>
              </a:rPr>
              <a:t>SF</a:t>
            </a:r>
            <a:r>
              <a:rPr lang="zh-CN" altLang="en-US" sz="2400" b="1" dirty="0">
                <a:solidFill>
                  <a:srgbClr val="445437"/>
                </a:solidFill>
                <a:latin typeface="Arial"/>
                <a:ea typeface="Microsoft YaHei"/>
                <a:cs typeface="+mn-ea"/>
              </a:rPr>
              <a:t>选择                                                          </a:t>
            </a: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p:txBody>
      </p:sp>
      <p:pic>
        <p:nvPicPr>
          <p:cNvPr id="6" name="图片 5">
            <a:extLst>
              <a:ext uri="{FF2B5EF4-FFF2-40B4-BE49-F238E27FC236}">
                <a16:creationId xmlns:a16="http://schemas.microsoft.com/office/drawing/2014/main" id="{BBCCE33E-7C15-4B9E-84E7-E0A593FAC031}"/>
              </a:ext>
            </a:extLst>
          </p:cNvPr>
          <p:cNvPicPr>
            <a:picLocks noChangeAspect="1"/>
          </p:cNvPicPr>
          <p:nvPr/>
        </p:nvPicPr>
        <p:blipFill>
          <a:blip r:embed="rId3"/>
          <a:stretch>
            <a:fillRect/>
          </a:stretch>
        </p:blipFill>
        <p:spPr>
          <a:xfrm>
            <a:off x="593871" y="1719003"/>
            <a:ext cx="3731389" cy="4355095"/>
          </a:xfrm>
          <a:prstGeom prst="rect">
            <a:avLst/>
          </a:prstGeom>
        </p:spPr>
      </p:pic>
      <p:sp>
        <p:nvSpPr>
          <p:cNvPr id="11" name="文本框 10">
            <a:extLst>
              <a:ext uri="{FF2B5EF4-FFF2-40B4-BE49-F238E27FC236}">
                <a16:creationId xmlns:a16="http://schemas.microsoft.com/office/drawing/2014/main" id="{4120006E-35B5-4BFF-ABF1-2475FDEA470F}"/>
              </a:ext>
            </a:extLst>
          </p:cNvPr>
          <p:cNvSpPr txBox="1"/>
          <p:nvPr/>
        </p:nvSpPr>
        <p:spPr>
          <a:xfrm>
            <a:off x="296198" y="2630509"/>
            <a:ext cx="11852129" cy="4247317"/>
          </a:xfrm>
          <a:prstGeom prst="rect">
            <a:avLst/>
          </a:prstGeom>
          <a:noFill/>
        </p:spPr>
        <p:txBody>
          <a:bodyPr wrap="square">
            <a:spAutoFit/>
          </a:bodyPr>
          <a:lstStyle/>
          <a:p>
            <a:r>
              <a:rPr lang="en-US" altLang="zh-CN" dirty="0"/>
              <a:t>                                                                                                                                            </a:t>
            </a:r>
          </a:p>
          <a:p>
            <a:endParaRPr lang="en-US" altLang="zh-CN" dirty="0"/>
          </a:p>
          <a:p>
            <a:endParaRPr lang="en-US" altLang="zh-CN" dirty="0"/>
          </a:p>
          <a:p>
            <a:endParaRPr lang="en-US" altLang="zh-CN" dirty="0"/>
          </a:p>
          <a:p>
            <a:endParaRPr lang="en-US" altLang="zh-CN" dirty="0"/>
          </a:p>
          <a:p>
            <a:r>
              <a:rPr lang="zh-CN" alt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每个时间帧选择成功接收数据包时预测的最小SF</a:t>
            </a:r>
            <a:endParaRPr lang="en-US" altLang="zh-CN" dirty="0"/>
          </a:p>
          <a:p>
            <a:r>
              <a:rPr lang="zh-CN" altLang="en-US" dirty="0"/>
              <a:t>以提供最大吞吐量</a:t>
            </a:r>
          </a:p>
        </p:txBody>
      </p:sp>
      <p:pic>
        <p:nvPicPr>
          <p:cNvPr id="2" name="图片 1">
            <a:extLst>
              <a:ext uri="{FF2B5EF4-FFF2-40B4-BE49-F238E27FC236}">
                <a16:creationId xmlns:a16="http://schemas.microsoft.com/office/drawing/2014/main" id="{58922F96-9548-4681-94B0-79B02FF0DF7C}"/>
              </a:ext>
            </a:extLst>
          </p:cNvPr>
          <p:cNvPicPr>
            <a:picLocks noChangeAspect="1"/>
          </p:cNvPicPr>
          <p:nvPr/>
        </p:nvPicPr>
        <p:blipFill>
          <a:blip r:embed="rId4"/>
          <a:stretch>
            <a:fillRect/>
          </a:stretch>
        </p:blipFill>
        <p:spPr>
          <a:xfrm>
            <a:off x="1452463" y="2630509"/>
            <a:ext cx="2607479" cy="494962"/>
          </a:xfrm>
          <a:prstGeom prst="rect">
            <a:avLst/>
          </a:prstGeom>
        </p:spPr>
      </p:pic>
      <p:pic>
        <p:nvPicPr>
          <p:cNvPr id="3" name="图片 2">
            <a:extLst>
              <a:ext uri="{FF2B5EF4-FFF2-40B4-BE49-F238E27FC236}">
                <a16:creationId xmlns:a16="http://schemas.microsoft.com/office/drawing/2014/main" id="{269EE1EC-1ED6-4EA5-B64A-3A5A93B6B7F5}"/>
              </a:ext>
            </a:extLst>
          </p:cNvPr>
          <p:cNvPicPr>
            <a:picLocks noChangeAspect="1"/>
          </p:cNvPicPr>
          <p:nvPr/>
        </p:nvPicPr>
        <p:blipFill>
          <a:blip r:embed="rId5"/>
          <a:stretch>
            <a:fillRect/>
          </a:stretch>
        </p:blipFill>
        <p:spPr>
          <a:xfrm>
            <a:off x="4332736" y="2152253"/>
            <a:ext cx="6254010" cy="1946435"/>
          </a:xfrm>
          <a:prstGeom prst="rect">
            <a:avLst/>
          </a:prstGeom>
        </p:spPr>
      </p:pic>
      <p:pic>
        <p:nvPicPr>
          <p:cNvPr id="9" name="图片 8">
            <a:extLst>
              <a:ext uri="{FF2B5EF4-FFF2-40B4-BE49-F238E27FC236}">
                <a16:creationId xmlns:a16="http://schemas.microsoft.com/office/drawing/2014/main" id="{83E3BE39-BBE9-438A-9F16-F3E0B67AF356}"/>
              </a:ext>
            </a:extLst>
          </p:cNvPr>
          <p:cNvPicPr>
            <a:picLocks noChangeAspect="1"/>
          </p:cNvPicPr>
          <p:nvPr/>
        </p:nvPicPr>
        <p:blipFill>
          <a:blip r:embed="rId6"/>
          <a:stretch>
            <a:fillRect/>
          </a:stretch>
        </p:blipFill>
        <p:spPr>
          <a:xfrm>
            <a:off x="4332736" y="4337663"/>
            <a:ext cx="5814564" cy="1318374"/>
          </a:xfrm>
          <a:prstGeom prst="rect">
            <a:avLst/>
          </a:prstGeom>
        </p:spPr>
      </p:pic>
    </p:spTree>
    <p:extLst>
      <p:ext uri="{BB962C8B-B14F-4D97-AF65-F5344CB8AC3E}">
        <p14:creationId xmlns:p14="http://schemas.microsoft.com/office/powerpoint/2010/main" val="1326994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A8FBC48-CB82-4F9E-903A-69D44984C017}"/>
              </a:ext>
            </a:extLst>
          </p:cNvPr>
          <p:cNvPicPr>
            <a:picLocks noChangeAspect="1"/>
          </p:cNvPicPr>
          <p:nvPr/>
        </p:nvPicPr>
        <p:blipFill>
          <a:blip r:embed="rId3"/>
          <a:stretch>
            <a:fillRect/>
          </a:stretch>
        </p:blipFill>
        <p:spPr>
          <a:xfrm>
            <a:off x="506526" y="1788539"/>
            <a:ext cx="4258985" cy="3849467"/>
          </a:xfrm>
          <a:prstGeom prst="rect">
            <a:avLst/>
          </a:prstGeom>
        </p:spPr>
      </p:pic>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RUNTIME SF CONTROL </a:t>
            </a:r>
            <a:endParaRPr lang="zh-CN" altLang="zh-CN" b="1"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8" name="矩形 7">
            <a:extLst>
              <a:ext uri="{FF2B5EF4-FFF2-40B4-BE49-F238E27FC236}">
                <a16:creationId xmlns:a16="http://schemas.microsoft.com/office/drawing/2014/main" id="{9665E033-CB64-4235-A998-265D2A18EB4C}"/>
              </a:ext>
            </a:extLst>
          </p:cNvPr>
          <p:cNvSpPr/>
          <p:nvPr/>
        </p:nvSpPr>
        <p:spPr>
          <a:xfrm>
            <a:off x="506526" y="1129847"/>
            <a:ext cx="1143147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445437"/>
                </a:solidFill>
                <a:latin typeface="Arial"/>
                <a:ea typeface="Microsoft YaHei"/>
                <a:cs typeface="+mn-ea"/>
              </a:rPr>
              <a:t>KNN</a:t>
            </a:r>
            <a:r>
              <a:rPr lang="zh-CN" altLang="en-US" sz="2400" b="1" dirty="0">
                <a:solidFill>
                  <a:srgbClr val="445437"/>
                </a:solidFill>
                <a:latin typeface="Arial"/>
                <a:ea typeface="Microsoft YaHei"/>
                <a:cs typeface="+mn-ea"/>
              </a:rPr>
              <a:t>投票阈值调整   </a:t>
            </a: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11" name="文本框 10">
            <a:extLst>
              <a:ext uri="{FF2B5EF4-FFF2-40B4-BE49-F238E27FC236}">
                <a16:creationId xmlns:a16="http://schemas.microsoft.com/office/drawing/2014/main" id="{4120006E-35B5-4BFF-ABF1-2475FDEA470F}"/>
              </a:ext>
            </a:extLst>
          </p:cNvPr>
          <p:cNvSpPr txBox="1"/>
          <p:nvPr/>
        </p:nvSpPr>
        <p:spPr>
          <a:xfrm>
            <a:off x="296198" y="2630509"/>
            <a:ext cx="11852129" cy="4247317"/>
          </a:xfrm>
          <a:prstGeom prst="rect">
            <a:avLst/>
          </a:prstGeom>
          <a:noFill/>
        </p:spPr>
        <p:txBody>
          <a:bodyPr wrap="square">
            <a:spAutoFit/>
          </a:bodyPr>
          <a:lstStyle/>
          <a:p>
            <a:r>
              <a:rPr lang="en-US" altLang="zh-CN" dirty="0"/>
              <a:t>                              </a:t>
            </a:r>
            <a:r>
              <a:rPr lang="zh-CN" altLang="en-US" dirty="0"/>
              <a:t>阈值及目前</a:t>
            </a:r>
            <a:r>
              <a:rPr lang="en-US" altLang="zh-CN" dirty="0"/>
              <a:t>PDR</a:t>
            </a:r>
            <a:r>
              <a:rPr lang="zh-CN" altLang="en-US" dirty="0"/>
              <a:t>小于要求</a:t>
            </a:r>
            <a:endParaRPr lang="en-US" altLang="zh-CN" dirty="0"/>
          </a:p>
          <a:p>
            <a:endParaRPr lang="en-US" altLang="zh-CN" dirty="0"/>
          </a:p>
          <a:p>
            <a:endParaRPr lang="en-US" altLang="zh-CN" dirty="0"/>
          </a:p>
          <a:p>
            <a:endParaRPr lang="en-US" altLang="zh-CN" dirty="0"/>
          </a:p>
          <a:p>
            <a:endParaRPr lang="en-US" altLang="zh-CN" dirty="0"/>
          </a:p>
          <a:p>
            <a:r>
              <a:rPr lang="zh-CN" altLang="en-US" dirty="0"/>
              <a:t>                             阈值及目前</a:t>
            </a:r>
            <a:r>
              <a:rPr lang="en-US" altLang="zh-CN" dirty="0"/>
              <a:t>PDR</a:t>
            </a:r>
            <a:r>
              <a:rPr lang="zh-CN" altLang="en-US" dirty="0"/>
              <a:t>大于要求</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目前</a:t>
            </a:r>
            <a:r>
              <a:rPr lang="en-US" altLang="zh-CN" dirty="0"/>
              <a:t>PDR</a:t>
            </a:r>
            <a:r>
              <a:rPr lang="zh-CN" altLang="en-US" dirty="0"/>
              <a:t>改变或应用有新的可靠性要求</a:t>
            </a:r>
            <a:endParaRPr lang="en-US" altLang="zh-CN" dirty="0"/>
          </a:p>
          <a:p>
            <a:r>
              <a:rPr lang="zh-CN" altLang="en-US" dirty="0"/>
              <a:t>目前</a:t>
            </a:r>
            <a:r>
              <a:rPr lang="en-US" altLang="zh-CN" dirty="0"/>
              <a:t>Rr</a:t>
            </a:r>
            <a:r>
              <a:rPr lang="zh-CN" altLang="en-US" dirty="0"/>
              <a:t>与</a:t>
            </a:r>
            <a:r>
              <a:rPr lang="en-US" altLang="zh-CN" dirty="0"/>
              <a:t>Rr+0.05</a:t>
            </a:r>
            <a:r>
              <a:rPr lang="zh-CN" altLang="en-US" dirty="0"/>
              <a:t>之间的链路可靠性不变</a:t>
            </a:r>
          </a:p>
        </p:txBody>
      </p:sp>
      <p:pic>
        <p:nvPicPr>
          <p:cNvPr id="3" name="图片 2">
            <a:extLst>
              <a:ext uri="{FF2B5EF4-FFF2-40B4-BE49-F238E27FC236}">
                <a16:creationId xmlns:a16="http://schemas.microsoft.com/office/drawing/2014/main" id="{69767A33-9E75-4E6E-9EA0-B14E7F602569}"/>
              </a:ext>
            </a:extLst>
          </p:cNvPr>
          <p:cNvPicPr>
            <a:picLocks noChangeAspect="1"/>
          </p:cNvPicPr>
          <p:nvPr/>
        </p:nvPicPr>
        <p:blipFill>
          <a:blip r:embed="rId4"/>
          <a:stretch>
            <a:fillRect/>
          </a:stretch>
        </p:blipFill>
        <p:spPr>
          <a:xfrm>
            <a:off x="4765511" y="2812732"/>
            <a:ext cx="6485182" cy="1935648"/>
          </a:xfrm>
          <a:prstGeom prst="rect">
            <a:avLst/>
          </a:prstGeom>
        </p:spPr>
      </p:pic>
    </p:spTree>
    <p:extLst>
      <p:ext uri="{BB962C8B-B14F-4D97-AF65-F5344CB8AC3E}">
        <p14:creationId xmlns:p14="http://schemas.microsoft.com/office/powerpoint/2010/main" val="983290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spc="0" dirty="0">
                <a:solidFill>
                  <a:srgbClr val="445437"/>
                </a:solidFill>
                <a:cs typeface="+mn-ea"/>
              </a:rPr>
              <a:t>评估</a:t>
            </a: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a:defRPr/>
            </a:pPr>
            <a:r>
              <a:rPr lang="en-US" altLang="zh-CN" spc="400">
                <a:solidFill>
                  <a:prstClr val="white">
                    <a:lumMod val="75000"/>
                  </a:prstClr>
                </a:solidFill>
                <a:cs typeface="+mn-ea"/>
              </a:rPr>
              <a:t>EVALUATION </a:t>
            </a:r>
            <a:endParaRPr lang="en-US" altLang="zh-CN" sz="1000" spc="400" dirty="0">
              <a:solidFill>
                <a:prstClr val="white">
                  <a:lumMod val="75000"/>
                </a:prstClr>
              </a:solidFill>
              <a:cs typeface="+mn-ea"/>
            </a:endParaRPr>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4797" y="1337933"/>
            <a:ext cx="2977627" cy="3209018"/>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614110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RUNTIME SF CONTROL </a:t>
            </a:r>
            <a:endParaRPr lang="zh-CN" altLang="zh-CN" b="1"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8" name="矩形 7">
            <a:extLst>
              <a:ext uri="{FF2B5EF4-FFF2-40B4-BE49-F238E27FC236}">
                <a16:creationId xmlns:a16="http://schemas.microsoft.com/office/drawing/2014/main" id="{9665E033-CB64-4235-A998-265D2A18EB4C}"/>
              </a:ext>
            </a:extLst>
          </p:cNvPr>
          <p:cNvSpPr/>
          <p:nvPr/>
        </p:nvSpPr>
        <p:spPr>
          <a:xfrm>
            <a:off x="506526" y="1129847"/>
            <a:ext cx="11431474" cy="424731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445437"/>
                </a:solidFill>
                <a:latin typeface="Arial"/>
                <a:ea typeface="Microsoft YaHei"/>
                <a:cs typeface="+mn-ea"/>
              </a:rPr>
              <a:t>初始化周期长度                                                          共享初始数据</a:t>
            </a:r>
            <a:endParaRPr lang="en-US" altLang="zh-CN" sz="2400" b="1" dirty="0">
              <a:solidFill>
                <a:srgbClr val="445437"/>
              </a:solidFill>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1" dirty="0">
              <a:solidFill>
                <a:srgbClr val="445437"/>
              </a:solidFill>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1" dirty="0">
              <a:solidFill>
                <a:srgbClr val="445437"/>
              </a:solidFill>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1" dirty="0">
              <a:solidFill>
                <a:srgbClr val="445437"/>
              </a:solidFill>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1" dirty="0">
              <a:solidFill>
                <a:srgbClr val="445437"/>
              </a:solidFill>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i="0" u="none" strike="noStrike" kern="1200" cap="none" spc="0" normalizeH="0" baseline="0" noProof="0" dirty="0">
                <a:ln>
                  <a:noFill/>
                </a:ln>
                <a:solidFill>
                  <a:prstClr val="black"/>
                </a:solidFill>
                <a:effectLst/>
                <a:uLnTx/>
                <a:uFillTx/>
                <a:latin typeface="Arial"/>
                <a:ea typeface="Microsoft YaHei"/>
                <a:cs typeface="+mn-ea"/>
              </a:rPr>
              <a:t>越短越好：链路不稳定、收集数据吞吐量低            共享其他班车数据以减少初始化开销</a:t>
            </a:r>
            <a:endParaRPr kumimoji="0" lang="en-US" altLang="zh-CN" i="0" u="none" strike="noStrike" kern="1200" cap="none" spc="0" normalizeH="0" baseline="0" noProof="0" dirty="0">
              <a:ln>
                <a:noFill/>
              </a:ln>
              <a:solidFill>
                <a:prstClr val="black"/>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i="0" u="none" strike="noStrike" kern="1200" cap="none" spc="0" normalizeH="0" baseline="0" noProof="0" dirty="0">
                <a:ln>
                  <a:noFill/>
                </a:ln>
                <a:solidFill>
                  <a:prstClr val="black"/>
                </a:solidFill>
                <a:effectLst/>
                <a:uLnTx/>
                <a:uFillTx/>
                <a:latin typeface="Arial"/>
                <a:ea typeface="Microsoft YaHei"/>
                <a:cs typeface="+mn-ea"/>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Arial"/>
                <a:ea typeface="Microsoft YaHei"/>
                <a:cs typeface="+mn-ea"/>
              </a:rPr>
              <a:t>结果与归一化最佳值对比                                         稍微降低性能</a:t>
            </a:r>
            <a:endParaRPr kumimoji="0" lang="en-US" altLang="zh-CN" sz="2400" i="0" u="none" strike="noStrike" kern="1200" cap="none" spc="0" normalizeH="0" baseline="0" noProof="0" dirty="0">
              <a:ln>
                <a:noFill/>
              </a:ln>
              <a:solidFill>
                <a:srgbClr val="445437"/>
              </a:solidFill>
              <a:effectLst/>
              <a:uLnTx/>
              <a:uFillTx/>
              <a:latin typeface="Arial"/>
              <a:ea typeface="Microsoft YaHei"/>
              <a:cs typeface="+mn-ea"/>
            </a:endParaRPr>
          </a:p>
        </p:txBody>
      </p:sp>
      <p:pic>
        <p:nvPicPr>
          <p:cNvPr id="3" name="图片 2">
            <a:extLst>
              <a:ext uri="{FF2B5EF4-FFF2-40B4-BE49-F238E27FC236}">
                <a16:creationId xmlns:a16="http://schemas.microsoft.com/office/drawing/2014/main" id="{A8E419D9-7A9D-4978-8A41-FBCB5180A1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21527" y="1895018"/>
            <a:ext cx="5150140" cy="2145892"/>
          </a:xfrm>
          <a:prstGeom prst="rect">
            <a:avLst/>
          </a:prstGeom>
        </p:spPr>
      </p:pic>
      <p:pic>
        <p:nvPicPr>
          <p:cNvPr id="10" name="图片 9">
            <a:extLst>
              <a:ext uri="{FF2B5EF4-FFF2-40B4-BE49-F238E27FC236}">
                <a16:creationId xmlns:a16="http://schemas.microsoft.com/office/drawing/2014/main" id="{83038403-E058-428A-9371-0A7C8C8F73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6526" y="2030819"/>
            <a:ext cx="5218716" cy="1924493"/>
          </a:xfrm>
          <a:prstGeom prst="rect">
            <a:avLst/>
          </a:prstGeom>
        </p:spPr>
      </p:pic>
    </p:spTree>
    <p:extLst>
      <p:ext uri="{BB962C8B-B14F-4D97-AF65-F5344CB8AC3E}">
        <p14:creationId xmlns:p14="http://schemas.microsoft.com/office/powerpoint/2010/main" val="2849992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RUNTIME SF CONTROL </a:t>
            </a:r>
            <a:endParaRPr lang="zh-CN" altLang="zh-CN" b="1"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8" name="矩形 7">
            <a:extLst>
              <a:ext uri="{FF2B5EF4-FFF2-40B4-BE49-F238E27FC236}">
                <a16:creationId xmlns:a16="http://schemas.microsoft.com/office/drawing/2014/main" id="{9665E033-CB64-4235-A998-265D2A18EB4C}"/>
              </a:ext>
            </a:extLst>
          </p:cNvPr>
          <p:cNvSpPr/>
          <p:nvPr/>
        </p:nvSpPr>
        <p:spPr>
          <a:xfrm>
            <a:off x="506526" y="1129847"/>
            <a:ext cx="11431474" cy="47089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45437"/>
                </a:solidFill>
                <a:effectLst/>
                <a:uLnTx/>
                <a:uFillTx/>
                <a:latin typeface="Arial"/>
                <a:ea typeface="Microsoft YaHei"/>
                <a:cs typeface="+mn-ea"/>
              </a:rPr>
              <a:t>有效性</a:t>
            </a: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1" dirty="0">
              <a:solidFill>
                <a:srgbClr val="445437"/>
              </a:solidFill>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1" dirty="0">
              <a:solidFill>
                <a:srgbClr val="445437"/>
              </a:solidFill>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1" dirty="0">
              <a:solidFill>
                <a:srgbClr val="445437"/>
              </a:solidFill>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ea"/>
              </a:rPr>
              <a:t>                                                              迅速适应应用的不同</a:t>
            </a:r>
            <a:r>
              <a:rPr kumimoji="0" lang="en-US" altLang="zh-CN" sz="1800" b="0" i="0" u="none" strike="noStrike" kern="1200" cap="none" spc="0" normalizeH="0" baseline="0" noProof="0" dirty="0">
                <a:ln>
                  <a:noFill/>
                </a:ln>
                <a:solidFill>
                  <a:prstClr val="black"/>
                </a:solidFill>
                <a:effectLst/>
                <a:uLnTx/>
                <a:uFillTx/>
                <a:latin typeface="Arial"/>
                <a:ea typeface="Microsoft YaHei"/>
                <a:cs typeface="+mn-ea"/>
              </a:rPr>
              <a:t>PDR</a:t>
            </a: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ea"/>
              </a:rPr>
              <a:t>要求</a:t>
            </a: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1" dirty="0">
              <a:solidFill>
                <a:srgbClr val="445437"/>
              </a:solidFill>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1" dirty="0">
              <a:solidFill>
                <a:srgbClr val="445437"/>
              </a:solidFill>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1" dirty="0">
              <a:solidFill>
                <a:srgbClr val="445437"/>
              </a:solidFill>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rPr>
              <a:t> </a:t>
            </a:r>
            <a:r>
              <a:rPr kumimoji="0" lang="zh-CN" altLang="en-US" sz="2400" b="1" i="0" u="none" strike="noStrike" kern="1200" cap="none" spc="0" normalizeH="0" baseline="0" noProof="0" dirty="0">
                <a:ln>
                  <a:noFill/>
                </a:ln>
                <a:solidFill>
                  <a:srgbClr val="445437"/>
                </a:solidFill>
                <a:effectLst/>
                <a:uLnTx/>
                <a:uFillTx/>
                <a:latin typeface="Arial"/>
                <a:ea typeface="Microsoft YaHei"/>
                <a:cs typeface="+mn-ea"/>
              </a:rPr>
              <a:t>、</a:t>
            </a: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ea"/>
              </a:rPr>
              <a:t>                                                               大部分时间满足</a:t>
            </a:r>
            <a:r>
              <a:rPr kumimoji="0" lang="en-US" altLang="zh-CN" sz="1800" b="0" i="0" u="none" strike="noStrike" kern="1200" cap="none" spc="0" normalizeH="0" baseline="0" noProof="0" dirty="0">
                <a:ln>
                  <a:noFill/>
                </a:ln>
                <a:solidFill>
                  <a:prstClr val="black"/>
                </a:solidFill>
                <a:effectLst/>
                <a:uLnTx/>
                <a:uFillTx/>
                <a:latin typeface="Arial"/>
                <a:ea typeface="Microsoft YaHei"/>
                <a:cs typeface="+mn-ea"/>
              </a:rPr>
              <a:t>PDR</a:t>
            </a: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ea"/>
              </a:rPr>
              <a:t>要求</a:t>
            </a: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p:txBody>
      </p:sp>
      <p:pic>
        <p:nvPicPr>
          <p:cNvPr id="2" name="图片 1">
            <a:extLst>
              <a:ext uri="{FF2B5EF4-FFF2-40B4-BE49-F238E27FC236}">
                <a16:creationId xmlns:a16="http://schemas.microsoft.com/office/drawing/2014/main" id="{22DBE743-0C6E-4084-8369-96BC765A6CA8}"/>
              </a:ext>
            </a:extLst>
          </p:cNvPr>
          <p:cNvPicPr>
            <a:picLocks noChangeAspect="1"/>
          </p:cNvPicPr>
          <p:nvPr/>
        </p:nvPicPr>
        <p:blipFill rotWithShape="1">
          <a:blip r:embed="rId3"/>
          <a:srcRect t="49872" b="-270"/>
          <a:stretch/>
        </p:blipFill>
        <p:spPr>
          <a:xfrm>
            <a:off x="673100" y="4167963"/>
            <a:ext cx="3808703" cy="2515312"/>
          </a:xfrm>
          <a:prstGeom prst="rect">
            <a:avLst/>
          </a:prstGeom>
        </p:spPr>
      </p:pic>
      <p:pic>
        <p:nvPicPr>
          <p:cNvPr id="3" name="图片 2">
            <a:extLst>
              <a:ext uri="{FF2B5EF4-FFF2-40B4-BE49-F238E27FC236}">
                <a16:creationId xmlns:a16="http://schemas.microsoft.com/office/drawing/2014/main" id="{9F4D2706-EC74-44E9-8D16-0E248CBA6811}"/>
              </a:ext>
            </a:extLst>
          </p:cNvPr>
          <p:cNvPicPr>
            <a:picLocks noChangeAspect="1"/>
          </p:cNvPicPr>
          <p:nvPr/>
        </p:nvPicPr>
        <p:blipFill>
          <a:blip r:embed="rId4"/>
          <a:stretch>
            <a:fillRect/>
          </a:stretch>
        </p:blipFill>
        <p:spPr>
          <a:xfrm>
            <a:off x="638187" y="1652651"/>
            <a:ext cx="3878527" cy="2515312"/>
          </a:xfrm>
          <a:prstGeom prst="rect">
            <a:avLst/>
          </a:prstGeom>
        </p:spPr>
      </p:pic>
    </p:spTree>
    <p:extLst>
      <p:ext uri="{BB962C8B-B14F-4D97-AF65-F5344CB8AC3E}">
        <p14:creationId xmlns:p14="http://schemas.microsoft.com/office/powerpoint/2010/main" val="4104836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RUNTIME SF CONTROL </a:t>
            </a:r>
            <a:endParaRPr lang="zh-CN" altLang="zh-CN" b="1"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pic>
        <p:nvPicPr>
          <p:cNvPr id="3" name="图片 2">
            <a:extLst>
              <a:ext uri="{FF2B5EF4-FFF2-40B4-BE49-F238E27FC236}">
                <a16:creationId xmlns:a16="http://schemas.microsoft.com/office/drawing/2014/main" id="{0BBFC0E5-9253-455F-B794-307D27679E0F}"/>
              </a:ext>
            </a:extLst>
          </p:cNvPr>
          <p:cNvPicPr>
            <a:picLocks noChangeAspect="1"/>
          </p:cNvPicPr>
          <p:nvPr/>
        </p:nvPicPr>
        <p:blipFill>
          <a:blip r:embed="rId3"/>
          <a:stretch>
            <a:fillRect/>
          </a:stretch>
        </p:blipFill>
        <p:spPr>
          <a:xfrm>
            <a:off x="673100" y="841908"/>
            <a:ext cx="3348404" cy="4004649"/>
          </a:xfrm>
          <a:prstGeom prst="rect">
            <a:avLst/>
          </a:prstGeom>
        </p:spPr>
      </p:pic>
      <p:sp>
        <p:nvSpPr>
          <p:cNvPr id="9" name="文本框 8">
            <a:extLst>
              <a:ext uri="{FF2B5EF4-FFF2-40B4-BE49-F238E27FC236}">
                <a16:creationId xmlns:a16="http://schemas.microsoft.com/office/drawing/2014/main" id="{B44EB1B7-0BEF-4B64-8586-302FA4165DE5}"/>
              </a:ext>
            </a:extLst>
          </p:cNvPr>
          <p:cNvSpPr txBox="1"/>
          <p:nvPr/>
        </p:nvSpPr>
        <p:spPr>
          <a:xfrm>
            <a:off x="605366" y="1092928"/>
            <a:ext cx="9531595" cy="56323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45437"/>
                </a:solidFill>
                <a:effectLst/>
                <a:uLnTx/>
                <a:uFillTx/>
                <a:latin typeface="Arial"/>
                <a:ea typeface="Microsoft YaHei"/>
                <a:cs typeface="+mn-ea"/>
              </a:rPr>
              <a:t>                                                                 时间效率</a:t>
            </a: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a:p>
            <a:endParaRPr kumimoji="0" lang="en-US" altLang="zh-CN" sz="1600" b="0" i="0" u="none" strike="noStrike" kern="1200" cap="none" spc="0" normalizeH="0" baseline="0" noProof="0" dirty="0">
              <a:ln>
                <a:noFill/>
              </a:ln>
              <a:solidFill>
                <a:prstClr val="black"/>
              </a:solidFill>
              <a:effectLst/>
              <a:uLnTx/>
              <a:uFillTx/>
              <a:latin typeface="Arial"/>
              <a:ea typeface="Microsoft YaHei"/>
              <a:cs typeface="+mn-ea"/>
            </a:endParaRPr>
          </a:p>
          <a:p>
            <a:endParaRPr lang="en-US" altLang="zh-CN" sz="1600" dirty="0">
              <a:solidFill>
                <a:prstClr val="black"/>
              </a:solidFill>
              <a:latin typeface="Arial"/>
              <a:ea typeface="Microsoft YaHei"/>
              <a:cs typeface="+mn-ea"/>
            </a:endParaRPr>
          </a:p>
          <a:p>
            <a:endParaRPr lang="en-US" altLang="zh-CN" sz="1600" dirty="0">
              <a:solidFill>
                <a:prstClr val="black"/>
              </a:solidFill>
              <a:latin typeface="Arial"/>
              <a:ea typeface="Microsoft YaHei"/>
              <a:cs typeface="+mn-ea"/>
            </a:endParaRPr>
          </a:p>
          <a:p>
            <a:endParaRPr kumimoji="0" lang="en-US" altLang="zh-CN" sz="1600" b="0" i="0" u="none" strike="noStrike" kern="1200" cap="none" spc="0" normalizeH="0" baseline="0" noProof="0" dirty="0">
              <a:ln>
                <a:noFill/>
              </a:ln>
              <a:solidFill>
                <a:prstClr val="black"/>
              </a:solidFill>
              <a:effectLst/>
              <a:uLnTx/>
              <a:uFillTx/>
              <a:latin typeface="Arial"/>
              <a:ea typeface="Microsoft YaHei"/>
              <a:cs typeface="+mn-ea"/>
            </a:endParaRPr>
          </a:p>
          <a:p>
            <a:endParaRPr lang="en-US" altLang="zh-CN" sz="1600" dirty="0">
              <a:solidFill>
                <a:prstClr val="black"/>
              </a:solidFill>
              <a:latin typeface="Arial"/>
              <a:ea typeface="Microsoft YaHei"/>
              <a:cs typeface="+mn-ea"/>
            </a:endParaRPr>
          </a:p>
          <a:p>
            <a:endParaRPr kumimoji="0" lang="en-US" altLang="zh-CN" sz="1600" b="0" i="0" u="none" strike="noStrike" kern="1200" cap="none" spc="0" normalizeH="0" baseline="0" noProof="0" dirty="0">
              <a:ln>
                <a:noFill/>
              </a:ln>
              <a:solidFill>
                <a:prstClr val="black"/>
              </a:solidFill>
              <a:effectLst/>
              <a:uLnTx/>
              <a:uFillTx/>
              <a:latin typeface="Arial"/>
              <a:ea typeface="Microsoft YaHei"/>
              <a:cs typeface="+mn-ea"/>
            </a:endParaRPr>
          </a:p>
          <a:p>
            <a:endParaRPr lang="en-US" altLang="zh-CN" sz="1600" dirty="0">
              <a:solidFill>
                <a:prstClr val="black"/>
              </a:solidFill>
              <a:latin typeface="Arial"/>
              <a:ea typeface="Microsoft YaHei"/>
              <a:cs typeface="+mn-ea"/>
            </a:endParaRPr>
          </a:p>
          <a:p>
            <a:endParaRPr kumimoji="0" lang="en-US" altLang="zh-CN" sz="1600" b="0" i="0" u="none" strike="noStrike" kern="1200" cap="none" spc="0" normalizeH="0" baseline="0" noProof="0" dirty="0">
              <a:ln>
                <a:noFill/>
              </a:ln>
              <a:solidFill>
                <a:prstClr val="black"/>
              </a:solidFill>
              <a:effectLst/>
              <a:uLnTx/>
              <a:uFillTx/>
              <a:latin typeface="Arial"/>
              <a:ea typeface="Microsoft YaHei"/>
              <a:cs typeface="+mn-ea"/>
            </a:endParaRPr>
          </a:p>
          <a:p>
            <a:endParaRPr lang="en-US" altLang="zh-CN" sz="1600" dirty="0">
              <a:solidFill>
                <a:prstClr val="black"/>
              </a:solidFill>
              <a:latin typeface="Arial"/>
              <a:ea typeface="Microsoft YaHei"/>
              <a:cs typeface="+mn-ea"/>
            </a:endParaRPr>
          </a:p>
          <a:p>
            <a:endParaRPr kumimoji="0" lang="en-US" altLang="zh-CN" sz="1600" b="0" i="0" u="none" strike="noStrike" kern="1200" cap="none" spc="0" normalizeH="0" baseline="0" noProof="0" dirty="0">
              <a:ln>
                <a:noFill/>
              </a:ln>
              <a:solidFill>
                <a:prstClr val="black"/>
              </a:solidFill>
              <a:effectLst/>
              <a:uLnTx/>
              <a:uFillTx/>
              <a:latin typeface="Arial"/>
              <a:ea typeface="Microsoft YaHei"/>
              <a:cs typeface="+mn-ea"/>
            </a:endParaRPr>
          </a:p>
          <a:p>
            <a:endParaRPr lang="en-US" altLang="zh-CN" sz="1600" dirty="0">
              <a:solidFill>
                <a:prstClr val="black"/>
              </a:solidFill>
              <a:latin typeface="Arial"/>
              <a:ea typeface="Microsoft YaHei"/>
              <a:cs typeface="+mn-ea"/>
            </a:endParaRPr>
          </a:p>
          <a:p>
            <a:endParaRPr kumimoji="0" lang="en-US" altLang="zh-CN" sz="1600" b="0" i="0" u="none" strike="noStrike" kern="1200" cap="none" spc="0" normalizeH="0" baseline="0" noProof="0" dirty="0">
              <a:ln>
                <a:noFill/>
              </a:ln>
              <a:solidFill>
                <a:prstClr val="black"/>
              </a:solidFill>
              <a:effectLst/>
              <a:uLnTx/>
              <a:uFillTx/>
              <a:latin typeface="Arial"/>
              <a:ea typeface="Microsoft YaHei"/>
              <a:cs typeface="+mn-ea"/>
            </a:endParaRPr>
          </a:p>
          <a:p>
            <a:r>
              <a:rPr lang="en-US" altLang="zh-CN" sz="1600">
                <a:solidFill>
                  <a:prstClr val="black"/>
                </a:solidFill>
                <a:latin typeface="Arial"/>
                <a:ea typeface="Microsoft YaHei"/>
                <a:cs typeface="+mn-ea"/>
              </a:rPr>
              <a:t>                                                                                                    </a:t>
            </a:r>
            <a:r>
              <a:rPr lang="zh-CN" altLang="en-US" sz="1600">
                <a:solidFill>
                  <a:prstClr val="black"/>
                </a:solidFill>
                <a:latin typeface="Arial"/>
                <a:ea typeface="Microsoft YaHei"/>
                <a:cs typeface="+mn-ea"/>
              </a:rPr>
              <a:t>执行阶段</a:t>
            </a:r>
            <a:r>
              <a:rPr lang="zh-CN" altLang="en-US" sz="1600" dirty="0">
                <a:solidFill>
                  <a:prstClr val="black"/>
                </a:solidFill>
                <a:latin typeface="Arial"/>
                <a:ea typeface="Microsoft YaHei"/>
                <a:cs typeface="+mn-ea"/>
              </a:rPr>
              <a:t>时间</a:t>
            </a:r>
            <a:endParaRPr lang="en-US" altLang="zh-CN" sz="1600" dirty="0">
              <a:solidFill>
                <a:prstClr val="black"/>
              </a:solidFill>
              <a:latin typeface="Arial"/>
              <a:ea typeface="Microsoft YaHei"/>
              <a:cs typeface="+mn-ea"/>
            </a:endParaRPr>
          </a:p>
          <a:p>
            <a:endParaRPr kumimoji="0" lang="en-US" altLang="zh-CN" sz="1600" b="0" i="0" u="none" strike="noStrike" kern="1200" cap="none" spc="0" normalizeH="0" baseline="0" noProof="0" dirty="0">
              <a:ln>
                <a:noFill/>
              </a:ln>
              <a:solidFill>
                <a:prstClr val="black"/>
              </a:solidFill>
              <a:effectLst/>
              <a:uLnTx/>
              <a:uFillTx/>
              <a:latin typeface="Arial"/>
              <a:ea typeface="Microsoft YaHei"/>
              <a:cs typeface="+mn-ea"/>
            </a:endParaRPr>
          </a:p>
          <a:p>
            <a:r>
              <a:rPr kumimoji="0" lang="en-US" altLang="zh-CN" sz="1600" b="0" i="0" u="none" strike="noStrike" kern="1200" cap="none" spc="0" normalizeH="0" baseline="0" noProof="0" dirty="0">
                <a:ln>
                  <a:noFill/>
                </a:ln>
                <a:solidFill>
                  <a:prstClr val="black"/>
                </a:solidFill>
                <a:effectLst/>
                <a:uLnTx/>
                <a:uFillTx/>
                <a:latin typeface="Arial"/>
                <a:ea typeface="Microsoft YaHei"/>
                <a:cs typeface="+mn-ea"/>
              </a:rPr>
              <a:t>ADR+</a:t>
            </a:r>
            <a:r>
              <a:rPr kumimoji="0" lang="zh-CN" altLang="en-US" sz="1600" b="0" i="0" u="none" strike="noStrike" kern="1200" cap="none" spc="0" normalizeH="0" baseline="0" noProof="0" dirty="0">
                <a:ln>
                  <a:noFill/>
                </a:ln>
                <a:solidFill>
                  <a:prstClr val="black"/>
                </a:solidFill>
                <a:effectLst/>
                <a:uLnTx/>
                <a:uFillTx/>
                <a:latin typeface="Arial"/>
                <a:ea typeface="Microsoft YaHei"/>
                <a:cs typeface="+mn-ea"/>
              </a:rPr>
              <a:t>：过去</a:t>
            </a:r>
            <a:r>
              <a:rPr kumimoji="0" lang="en-US" altLang="zh-CN" sz="1600" b="0" i="0" u="none" strike="noStrike" kern="1200" cap="none" spc="0" normalizeH="0" baseline="0" noProof="0" dirty="0">
                <a:ln>
                  <a:noFill/>
                </a:ln>
                <a:solidFill>
                  <a:prstClr val="black"/>
                </a:solidFill>
                <a:effectLst/>
                <a:uLnTx/>
                <a:uFillTx/>
                <a:latin typeface="Arial"/>
                <a:ea typeface="Microsoft YaHei"/>
                <a:cs typeface="+mn-ea"/>
              </a:rPr>
              <a:t>20</a:t>
            </a:r>
            <a:r>
              <a:rPr kumimoji="0" lang="zh-CN" altLang="en-US" sz="1600" b="0" i="0" u="none" strike="noStrike" kern="1200" cap="none" spc="0" normalizeH="0" baseline="0" noProof="0" dirty="0">
                <a:ln>
                  <a:noFill/>
                </a:ln>
                <a:solidFill>
                  <a:prstClr val="black"/>
                </a:solidFill>
                <a:effectLst/>
                <a:uLnTx/>
                <a:uFillTx/>
                <a:latin typeface="Arial"/>
                <a:ea typeface="Microsoft YaHei"/>
                <a:cs typeface="+mn-ea"/>
              </a:rPr>
              <a:t>个包的平均</a:t>
            </a:r>
            <a:r>
              <a:rPr kumimoji="0" lang="en-US" altLang="zh-CN" sz="1600" b="0" i="0" u="none" strike="noStrike" kern="1200" cap="none" spc="0" normalizeH="0" baseline="0" noProof="0" dirty="0">
                <a:ln>
                  <a:noFill/>
                </a:ln>
                <a:solidFill>
                  <a:prstClr val="black"/>
                </a:solidFill>
                <a:effectLst/>
                <a:uLnTx/>
                <a:uFillTx/>
                <a:latin typeface="Arial"/>
                <a:ea typeface="Microsoft YaHei"/>
                <a:cs typeface="+mn-ea"/>
              </a:rPr>
              <a:t>SNR</a:t>
            </a:r>
            <a:r>
              <a:rPr kumimoji="0" lang="zh-CN" altLang="en-US" sz="1600" b="0" i="0" u="none" strike="noStrike" kern="1200" cap="none" spc="0" normalizeH="0" baseline="0" noProof="0" dirty="0">
                <a:ln>
                  <a:noFill/>
                </a:ln>
                <a:solidFill>
                  <a:prstClr val="black"/>
                </a:solidFill>
                <a:effectLst/>
                <a:uLnTx/>
                <a:uFillTx/>
                <a:latin typeface="Arial"/>
                <a:ea typeface="Microsoft YaHei"/>
                <a:cs typeface="+mn-ea"/>
              </a:rPr>
              <a:t>而非最大值         </a:t>
            </a:r>
            <a:endParaRPr kumimoji="0" lang="en-US" altLang="zh-CN" sz="1600" b="0" i="0" u="none" strike="noStrike" kern="1200" cap="none" spc="0" normalizeH="0" baseline="0" noProof="0" dirty="0">
              <a:ln>
                <a:noFill/>
              </a:ln>
              <a:solidFill>
                <a:prstClr val="black"/>
              </a:solidFill>
              <a:effectLst/>
              <a:uLnTx/>
              <a:uFillTx/>
              <a:latin typeface="Arial"/>
              <a:ea typeface="Microsoft YaHei"/>
              <a:cs typeface="+mn-ea"/>
            </a:endParaRPr>
          </a:p>
          <a:p>
            <a:endParaRPr lang="en-US" altLang="zh-CN" sz="1600" dirty="0">
              <a:solidFill>
                <a:prstClr val="black"/>
              </a:solidFill>
              <a:latin typeface="Arial"/>
              <a:ea typeface="Microsoft YaHei"/>
              <a:cs typeface="+mn-ea"/>
            </a:endParaRPr>
          </a:p>
          <a:p>
            <a:r>
              <a:rPr lang="en-US" altLang="zh-CN" sz="1600" dirty="0">
                <a:solidFill>
                  <a:prstClr val="black"/>
                </a:solidFill>
                <a:latin typeface="Arial"/>
                <a:ea typeface="Microsoft YaHei"/>
                <a:cs typeface="+mn-ea"/>
              </a:rPr>
              <a:t>Probing</a:t>
            </a:r>
            <a:r>
              <a:rPr lang="zh-CN" altLang="en-US" sz="1600" dirty="0">
                <a:solidFill>
                  <a:prstClr val="black"/>
                </a:solidFill>
                <a:latin typeface="Arial"/>
                <a:ea typeface="Microsoft YaHei"/>
                <a:cs typeface="+mn-ea"/>
              </a:rPr>
              <a:t>：物理特性</a:t>
            </a:r>
            <a:r>
              <a:rPr lang="en-US" altLang="zh-CN" sz="1600" dirty="0">
                <a:solidFill>
                  <a:prstClr val="black"/>
                </a:solidFill>
                <a:latin typeface="Arial"/>
                <a:ea typeface="Microsoft YaHei"/>
                <a:cs typeface="+mn-ea"/>
              </a:rPr>
              <a:t>PRR</a:t>
            </a:r>
            <a:r>
              <a:rPr lang="zh-CN" altLang="en-US" sz="1600" dirty="0">
                <a:solidFill>
                  <a:prstClr val="black"/>
                </a:solidFill>
                <a:latin typeface="Arial"/>
                <a:ea typeface="Microsoft YaHei"/>
                <a:cs typeface="+mn-ea"/>
              </a:rPr>
              <a:t>（</a:t>
            </a:r>
            <a:r>
              <a:rPr lang="en-US" altLang="zh-CN" sz="1600" dirty="0">
                <a:solidFill>
                  <a:prstClr val="black"/>
                </a:solidFill>
                <a:latin typeface="Arial"/>
                <a:ea typeface="Microsoft YaHei"/>
                <a:cs typeface="+mn-ea"/>
              </a:rPr>
              <a:t>Packet Reception Ratio </a:t>
            </a:r>
            <a:r>
              <a:rPr lang="zh-CN" altLang="en-US" sz="1600" dirty="0">
                <a:solidFill>
                  <a:prstClr val="black"/>
                </a:solidFill>
                <a:latin typeface="Arial"/>
                <a:ea typeface="Microsoft YaHei"/>
                <a:cs typeface="+mn-ea"/>
              </a:rPr>
              <a:t>）</a:t>
            </a:r>
            <a:endParaRPr lang="en-US" altLang="zh-CN" sz="1600" dirty="0">
              <a:solidFill>
                <a:prstClr val="black"/>
              </a:solidFill>
              <a:latin typeface="Arial"/>
              <a:ea typeface="Microsoft YaHei"/>
              <a:cs typeface="+mn-ea"/>
            </a:endParaRPr>
          </a:p>
          <a:p>
            <a:endParaRPr lang="en-US" altLang="zh-CN" sz="1600" dirty="0">
              <a:solidFill>
                <a:prstClr val="black"/>
              </a:solidFill>
              <a:latin typeface="Arial"/>
              <a:ea typeface="Microsoft YaHei"/>
              <a:cs typeface="+mn-ea"/>
            </a:endParaRPr>
          </a:p>
          <a:p>
            <a:r>
              <a:rPr lang="en-US" altLang="zh-CN" sz="1600" dirty="0"/>
              <a:t>GPS-based</a:t>
            </a:r>
            <a:r>
              <a:rPr lang="zh-CN" altLang="en-US" sz="1600" dirty="0">
                <a:solidFill>
                  <a:prstClr val="black"/>
                </a:solidFill>
                <a:latin typeface="Arial"/>
                <a:ea typeface="Microsoft YaHei"/>
                <a:cs typeface="+mn-ea"/>
              </a:rPr>
              <a:t>：</a:t>
            </a:r>
            <a:r>
              <a:rPr lang="en-US" altLang="zh-CN" sz="1600" dirty="0">
                <a:solidFill>
                  <a:prstClr val="black"/>
                </a:solidFill>
                <a:latin typeface="Arial"/>
                <a:ea typeface="Microsoft YaHei"/>
                <a:cs typeface="+mn-ea"/>
              </a:rPr>
              <a:t>GPS</a:t>
            </a:r>
            <a:r>
              <a:rPr lang="zh-CN" altLang="en-US" sz="1600" dirty="0">
                <a:solidFill>
                  <a:prstClr val="black"/>
                </a:solidFill>
                <a:latin typeface="Arial"/>
                <a:ea typeface="Microsoft YaHei"/>
                <a:cs typeface="+mn-ea"/>
              </a:rPr>
              <a:t>坐标</a:t>
            </a:r>
            <a:endParaRPr lang="en-US" altLang="zh-CN" sz="1600" dirty="0">
              <a:solidFill>
                <a:prstClr val="black"/>
              </a:solidFill>
              <a:latin typeface="Arial"/>
              <a:ea typeface="Microsoft YaHei"/>
              <a:cs typeface="+mn-ea"/>
            </a:endParaRPr>
          </a:p>
          <a:p>
            <a:endParaRPr lang="en-US" altLang="zh-CN" sz="1600" dirty="0">
              <a:solidFill>
                <a:prstClr val="black"/>
              </a:solidFill>
              <a:latin typeface="Arial"/>
              <a:ea typeface="Microsoft YaHei"/>
              <a:cs typeface="+mn-ea"/>
            </a:endParaRPr>
          </a:p>
          <a:p>
            <a:r>
              <a:rPr lang="zh-CN" altLang="en-US" sz="1600" dirty="0">
                <a:solidFill>
                  <a:prstClr val="black"/>
                </a:solidFill>
                <a:latin typeface="Arial"/>
                <a:ea typeface="Microsoft YaHei"/>
                <a:cs typeface="+mn-ea"/>
              </a:rPr>
              <a:t>结果与归一化最佳值对比</a:t>
            </a:r>
            <a:endParaRPr lang="zh-CN" altLang="en-US" sz="1600" dirty="0"/>
          </a:p>
        </p:txBody>
      </p:sp>
      <p:pic>
        <p:nvPicPr>
          <p:cNvPr id="6" name="图片 5">
            <a:extLst>
              <a:ext uri="{FF2B5EF4-FFF2-40B4-BE49-F238E27FC236}">
                <a16:creationId xmlns:a16="http://schemas.microsoft.com/office/drawing/2014/main" id="{7F18E9D7-EE97-4B93-8C31-8521ADFB03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85493" y="1634793"/>
            <a:ext cx="4412547" cy="2758679"/>
          </a:xfrm>
          <a:prstGeom prst="rect">
            <a:avLst/>
          </a:prstGeom>
        </p:spPr>
      </p:pic>
    </p:spTree>
    <p:extLst>
      <p:ext uri="{BB962C8B-B14F-4D97-AF65-F5344CB8AC3E}">
        <p14:creationId xmlns:p14="http://schemas.microsoft.com/office/powerpoint/2010/main" val="3157224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id="{39A700E1-F314-4BF6-AC7F-2DA145A2C91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56" name="文本框 55">
            <a:extLst>
              <a:ext uri="{FF2B5EF4-FFF2-40B4-BE49-F238E27FC236}">
                <a16:creationId xmlns:a16="http://schemas.microsoft.com/office/drawing/2014/main" id="{39D947B5-6A62-4899-BF51-8BB8BFE7141F}"/>
              </a:ext>
            </a:extLst>
          </p:cNvPr>
          <p:cNvSpPr txBox="1"/>
          <p:nvPr/>
        </p:nvSpPr>
        <p:spPr>
          <a:xfrm>
            <a:off x="7011250" y="571763"/>
            <a:ext cx="27427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介绍</a:t>
            </a:r>
          </a:p>
        </p:txBody>
      </p:sp>
      <p:sp>
        <p:nvSpPr>
          <p:cNvPr id="57" name="文本框 56">
            <a:extLst>
              <a:ext uri="{FF2B5EF4-FFF2-40B4-BE49-F238E27FC236}">
                <a16:creationId xmlns:a16="http://schemas.microsoft.com/office/drawing/2014/main" id="{869C50FF-AAAC-4AC9-A454-CFF0E4B19F00}"/>
              </a:ext>
            </a:extLst>
          </p:cNvPr>
          <p:cNvSpPr txBox="1"/>
          <p:nvPr/>
        </p:nvSpPr>
        <p:spPr>
          <a:xfrm>
            <a:off x="7411890" y="1367282"/>
            <a:ext cx="2021840" cy="1384995"/>
          </a:xfrm>
          <a:prstGeom prst="rect">
            <a:avLst/>
          </a:prstGeom>
          <a:noFill/>
        </p:spPr>
        <p:txBody>
          <a:bodyPr wrap="square" rtlCol="0">
            <a:spAutoFit/>
          </a:bodyPr>
          <a:lstStyle/>
          <a:p>
            <a:pPr>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背景</a:t>
            </a:r>
          </a:p>
          <a:p>
            <a:pPr>
              <a:defRPr/>
            </a:pP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8" name="文本框 57">
            <a:extLst>
              <a:ext uri="{FF2B5EF4-FFF2-40B4-BE49-F238E27FC236}">
                <a16:creationId xmlns:a16="http://schemas.microsoft.com/office/drawing/2014/main" id="{7FD0BBBE-987E-42DB-9D8F-DC317DB0404C}"/>
              </a:ext>
            </a:extLst>
          </p:cNvPr>
          <p:cNvSpPr txBox="1"/>
          <p:nvPr/>
        </p:nvSpPr>
        <p:spPr>
          <a:xfrm>
            <a:off x="7865520" y="2107642"/>
            <a:ext cx="28680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SHUTTLENET</a:t>
            </a:r>
          </a:p>
        </p:txBody>
      </p:sp>
      <p:sp>
        <p:nvSpPr>
          <p:cNvPr id="59" name="文本框 58">
            <a:extLst>
              <a:ext uri="{FF2B5EF4-FFF2-40B4-BE49-F238E27FC236}">
                <a16:creationId xmlns:a16="http://schemas.microsoft.com/office/drawing/2014/main" id="{7486EF1D-DCAA-4629-8A3D-09363BDD6388}"/>
              </a:ext>
            </a:extLst>
          </p:cNvPr>
          <p:cNvSpPr txBox="1"/>
          <p:nvPr/>
        </p:nvSpPr>
        <p:spPr>
          <a:xfrm>
            <a:off x="7996254" y="2971719"/>
            <a:ext cx="31835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SF</a:t>
            </a: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配置的实证研究</a:t>
            </a:r>
          </a:p>
        </p:txBody>
      </p:sp>
      <p:sp>
        <p:nvSpPr>
          <p:cNvPr id="60" name="文本框 59">
            <a:extLst>
              <a:ext uri="{FF2B5EF4-FFF2-40B4-BE49-F238E27FC236}">
                <a16:creationId xmlns:a16="http://schemas.microsoft.com/office/drawing/2014/main" id="{081C579C-0F8C-4348-AD00-509BD5A87FA7}"/>
              </a:ext>
            </a:extLst>
          </p:cNvPr>
          <p:cNvSpPr txBox="1"/>
          <p:nvPr/>
        </p:nvSpPr>
        <p:spPr>
          <a:xfrm>
            <a:off x="7829075" y="3856683"/>
            <a:ext cx="3183502" cy="523220"/>
          </a:xfrm>
          <a:prstGeom prst="rect">
            <a:avLst/>
          </a:prstGeom>
          <a:noFill/>
        </p:spPr>
        <p:txBody>
          <a:bodyPr wrap="square" rtlCol="0">
            <a:spAutoFit/>
          </a:bodyPr>
          <a:lstStyle/>
          <a:p>
            <a:pPr lvl="0">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运行时</a:t>
            </a: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SF</a:t>
            </a: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控制</a:t>
            </a:r>
          </a:p>
        </p:txBody>
      </p:sp>
      <p:grpSp>
        <p:nvGrpSpPr>
          <p:cNvPr id="62" name="组合 61">
            <a:extLst>
              <a:ext uri="{FF2B5EF4-FFF2-40B4-BE49-F238E27FC236}">
                <a16:creationId xmlns:a16="http://schemas.microsoft.com/office/drawing/2014/main" id="{70EB1FC2-3197-4F3F-B659-CAD21008F276}"/>
              </a:ext>
            </a:extLst>
          </p:cNvPr>
          <p:cNvGrpSpPr/>
          <p:nvPr/>
        </p:nvGrpSpPr>
        <p:grpSpPr>
          <a:xfrm>
            <a:off x="6103540" y="1395666"/>
            <a:ext cx="495959" cy="495959"/>
            <a:chOff x="6932134" y="1758101"/>
            <a:chExt cx="495959" cy="495959"/>
          </a:xfrm>
        </p:grpSpPr>
        <p:sp>
          <p:nvSpPr>
            <p:cNvPr id="63" name="íṥļîḓê">
              <a:extLst>
                <a:ext uri="{FF2B5EF4-FFF2-40B4-BE49-F238E27FC236}">
                  <a16:creationId xmlns:a16="http://schemas.microsoft.com/office/drawing/2014/main" id="{01E36EAE-42CA-4AC5-BF76-2A249F69AECA}"/>
                </a:ext>
              </a:extLst>
            </p:cNvPr>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4" name="íṥlíḓê">
              <a:extLst>
                <a:ext uri="{FF2B5EF4-FFF2-40B4-BE49-F238E27FC236}">
                  <a16:creationId xmlns:a16="http://schemas.microsoft.com/office/drawing/2014/main" id="{915A4AC7-B1A5-47A4-A079-3300AB579DD5}"/>
                </a:ext>
              </a:extLst>
            </p:cNvPr>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5" name="ïśļiḑé">
              <a:extLst>
                <a:ext uri="{FF2B5EF4-FFF2-40B4-BE49-F238E27FC236}">
                  <a16:creationId xmlns:a16="http://schemas.microsoft.com/office/drawing/2014/main" id="{71950116-0050-4CF2-A8C2-568E8B925481}"/>
                </a:ext>
              </a:extLst>
            </p:cNvPr>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6" name="组合 65">
            <a:extLst>
              <a:ext uri="{FF2B5EF4-FFF2-40B4-BE49-F238E27FC236}">
                <a16:creationId xmlns:a16="http://schemas.microsoft.com/office/drawing/2014/main" id="{0D114120-8F70-4887-B86F-0391C5982EFA}"/>
              </a:ext>
            </a:extLst>
          </p:cNvPr>
          <p:cNvGrpSpPr/>
          <p:nvPr/>
        </p:nvGrpSpPr>
        <p:grpSpPr>
          <a:xfrm>
            <a:off x="6379048" y="2146957"/>
            <a:ext cx="495959" cy="495959"/>
            <a:chOff x="7112947" y="2706714"/>
            <a:chExt cx="495959" cy="495959"/>
          </a:xfrm>
        </p:grpSpPr>
        <p:sp>
          <p:nvSpPr>
            <p:cNvPr id="67" name="íṥļîḓê">
              <a:extLst>
                <a:ext uri="{FF2B5EF4-FFF2-40B4-BE49-F238E27FC236}">
                  <a16:creationId xmlns:a16="http://schemas.microsoft.com/office/drawing/2014/main" id="{F6EFE498-5CFE-4759-B437-268929A27E1A}"/>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íṥlíḓê">
              <a:extLst>
                <a:ext uri="{FF2B5EF4-FFF2-40B4-BE49-F238E27FC236}">
                  <a16:creationId xmlns:a16="http://schemas.microsoft.com/office/drawing/2014/main" id="{A78F40A1-B6AB-437F-A6BC-B2E38C094C1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9" name="ïśļiḑé">
              <a:extLst>
                <a:ext uri="{FF2B5EF4-FFF2-40B4-BE49-F238E27FC236}">
                  <a16:creationId xmlns:a16="http://schemas.microsoft.com/office/drawing/2014/main" id="{E157846C-EF00-4145-9CE1-45D187372E7E}"/>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sp>
        <p:nvSpPr>
          <p:cNvPr id="70" name="íṥļîḓê">
            <a:extLst>
              <a:ext uri="{FF2B5EF4-FFF2-40B4-BE49-F238E27FC236}">
                <a16:creationId xmlns:a16="http://schemas.microsoft.com/office/drawing/2014/main" id="{32DD21EB-D208-4FF2-A2AE-829E6126845B}"/>
              </a:ext>
            </a:extLst>
          </p:cNvPr>
          <p:cNvSpPr/>
          <p:nvPr/>
        </p:nvSpPr>
        <p:spPr>
          <a:xfrm>
            <a:off x="6450446" y="3028688"/>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1" name="íṥlíḓê">
            <a:extLst>
              <a:ext uri="{FF2B5EF4-FFF2-40B4-BE49-F238E27FC236}">
                <a16:creationId xmlns:a16="http://schemas.microsoft.com/office/drawing/2014/main" id="{74261EC3-0756-4A4F-8557-62A29DB2BA4A}"/>
              </a:ext>
            </a:extLst>
          </p:cNvPr>
          <p:cNvSpPr/>
          <p:nvPr/>
        </p:nvSpPr>
        <p:spPr>
          <a:xfrm>
            <a:off x="6503431" y="3076569"/>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2" name="ïśļiḑé">
            <a:extLst>
              <a:ext uri="{FF2B5EF4-FFF2-40B4-BE49-F238E27FC236}">
                <a16:creationId xmlns:a16="http://schemas.microsoft.com/office/drawing/2014/main" id="{8249E005-5A1C-4C77-9E3B-EA915A4DBCEB}"/>
              </a:ext>
            </a:extLst>
          </p:cNvPr>
          <p:cNvSpPr/>
          <p:nvPr/>
        </p:nvSpPr>
        <p:spPr>
          <a:xfrm>
            <a:off x="6574106" y="31948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73" name="组合 72">
            <a:extLst>
              <a:ext uri="{FF2B5EF4-FFF2-40B4-BE49-F238E27FC236}">
                <a16:creationId xmlns:a16="http://schemas.microsoft.com/office/drawing/2014/main" id="{486F8A53-7047-440F-A326-6AC91F256840}"/>
              </a:ext>
            </a:extLst>
          </p:cNvPr>
          <p:cNvGrpSpPr/>
          <p:nvPr/>
        </p:nvGrpSpPr>
        <p:grpSpPr>
          <a:xfrm>
            <a:off x="6437121" y="3852334"/>
            <a:ext cx="495959" cy="495959"/>
            <a:chOff x="6932134" y="4603941"/>
            <a:chExt cx="495959" cy="495959"/>
          </a:xfrm>
        </p:grpSpPr>
        <p:sp>
          <p:nvSpPr>
            <p:cNvPr id="74" name="íṥļîḓê">
              <a:extLst>
                <a:ext uri="{FF2B5EF4-FFF2-40B4-BE49-F238E27FC236}">
                  <a16:creationId xmlns:a16="http://schemas.microsoft.com/office/drawing/2014/main" id="{91495F2E-AD4A-4AAB-81AE-94E9440D9E1E}"/>
                </a:ext>
              </a:extLst>
            </p:cNvPr>
            <p:cNvSpPr/>
            <p:nvPr/>
          </p:nvSpPr>
          <p:spPr>
            <a:xfrm>
              <a:off x="6932134" y="460394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5" name="íṥlíḓê">
              <a:extLst>
                <a:ext uri="{FF2B5EF4-FFF2-40B4-BE49-F238E27FC236}">
                  <a16:creationId xmlns:a16="http://schemas.microsoft.com/office/drawing/2014/main" id="{0C156B51-9153-4BAA-8B7A-A8032A7AA3C0}"/>
                </a:ext>
              </a:extLst>
            </p:cNvPr>
            <p:cNvSpPr/>
            <p:nvPr/>
          </p:nvSpPr>
          <p:spPr>
            <a:xfrm>
              <a:off x="6977987" y="464979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6" name="ïśļiḑé">
              <a:extLst>
                <a:ext uri="{FF2B5EF4-FFF2-40B4-BE49-F238E27FC236}">
                  <a16:creationId xmlns:a16="http://schemas.microsoft.com/office/drawing/2014/main" id="{F5C8966C-BE6F-4B5E-A1B5-BAA50AF5AAC9}"/>
                </a:ext>
              </a:extLst>
            </p:cNvPr>
            <p:cNvSpPr/>
            <p:nvPr/>
          </p:nvSpPr>
          <p:spPr>
            <a:xfrm>
              <a:off x="7055794" y="477008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81" name="组合 80">
            <a:extLst>
              <a:ext uri="{FF2B5EF4-FFF2-40B4-BE49-F238E27FC236}">
                <a16:creationId xmlns:a16="http://schemas.microsoft.com/office/drawing/2014/main" id="{04ADCA45-DE2F-43DE-B199-A062D65C3B4F}"/>
              </a:ext>
            </a:extLst>
          </p:cNvPr>
          <p:cNvGrpSpPr/>
          <p:nvPr/>
        </p:nvGrpSpPr>
        <p:grpSpPr>
          <a:xfrm>
            <a:off x="5755886" y="579101"/>
            <a:ext cx="495959" cy="495959"/>
            <a:chOff x="6529585" y="809489"/>
            <a:chExt cx="495959" cy="495959"/>
          </a:xfrm>
        </p:grpSpPr>
        <p:sp>
          <p:nvSpPr>
            <p:cNvPr id="82" name="íṥļîḓê">
              <a:extLst>
                <a:ext uri="{FF2B5EF4-FFF2-40B4-BE49-F238E27FC236}">
                  <a16:creationId xmlns:a16="http://schemas.microsoft.com/office/drawing/2014/main"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85" name="直接连接符 84">
            <a:extLst>
              <a:ext uri="{FF2B5EF4-FFF2-40B4-BE49-F238E27FC236}">
                <a16:creationId xmlns:a16="http://schemas.microsoft.com/office/drawing/2014/main" id="{C93674D7-0279-4C99-9752-41ADBBA46CDA}"/>
              </a:ext>
            </a:extLst>
          </p:cNvPr>
          <p:cNvCxnSpPr>
            <a:cxnSpLocks/>
          </p:cNvCxnSpPr>
          <p:nvPr/>
        </p:nvCxnSpPr>
        <p:spPr>
          <a:xfrm>
            <a:off x="6860060" y="2038030"/>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388012E-A1F0-403D-97D5-EC915AA4165F}"/>
              </a:ext>
            </a:extLst>
          </p:cNvPr>
          <p:cNvCxnSpPr>
            <a:cxnSpLocks/>
          </p:cNvCxnSpPr>
          <p:nvPr/>
        </p:nvCxnSpPr>
        <p:spPr>
          <a:xfrm>
            <a:off x="7057417" y="274773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A8581EA-4329-4F98-AE2B-8D273877870F}"/>
              </a:ext>
            </a:extLst>
          </p:cNvPr>
          <p:cNvCxnSpPr>
            <a:cxnSpLocks/>
          </p:cNvCxnSpPr>
          <p:nvPr/>
        </p:nvCxnSpPr>
        <p:spPr>
          <a:xfrm>
            <a:off x="6502708" y="1179738"/>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DF40EF1-8682-4D85-BC46-F75C7421A2D4}"/>
              </a:ext>
            </a:extLst>
          </p:cNvPr>
          <p:cNvCxnSpPr>
            <a:cxnSpLocks/>
          </p:cNvCxnSpPr>
          <p:nvPr/>
        </p:nvCxnSpPr>
        <p:spPr>
          <a:xfrm flipV="1">
            <a:off x="6600244" y="6272595"/>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09031938-941C-40FE-87F7-33AE6BEABDED}"/>
              </a:ext>
            </a:extLst>
          </p:cNvPr>
          <p:cNvCxnSpPr>
            <a:cxnSpLocks/>
          </p:cNvCxnSpPr>
          <p:nvPr/>
        </p:nvCxnSpPr>
        <p:spPr>
          <a:xfrm flipV="1">
            <a:off x="7227845" y="446450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069E8F6-4409-4B8C-8F8C-B9E6E84BA77B}"/>
              </a:ext>
            </a:extLst>
          </p:cNvPr>
          <p:cNvCxnSpPr>
            <a:cxnSpLocks/>
          </p:cNvCxnSpPr>
          <p:nvPr/>
        </p:nvCxnSpPr>
        <p:spPr>
          <a:xfrm flipV="1">
            <a:off x="7204589" y="3595397"/>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96FFB86-04FA-457C-A1D0-17FCB8673C9E}"/>
              </a:ext>
            </a:extLst>
          </p:cNvPr>
          <p:cNvGrpSpPr/>
          <p:nvPr/>
        </p:nvGrpSpPr>
        <p:grpSpPr>
          <a:xfrm>
            <a:off x="6326741" y="482328"/>
            <a:ext cx="817163" cy="732782"/>
            <a:chOff x="7575067" y="723491"/>
            <a:chExt cx="817163" cy="732782"/>
          </a:xfrm>
        </p:grpSpPr>
        <p:sp>
          <p:nvSpPr>
            <p:cNvPr id="92" name="文本框 91">
              <a:extLst>
                <a:ext uri="{FF2B5EF4-FFF2-40B4-BE49-F238E27FC236}">
                  <a16:creationId xmlns:a16="http://schemas.microsoft.com/office/drawing/2014/main"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4" name="组合 93">
            <a:extLst>
              <a:ext uri="{FF2B5EF4-FFF2-40B4-BE49-F238E27FC236}">
                <a16:creationId xmlns:a16="http://schemas.microsoft.com/office/drawing/2014/main" id="{FB0B253D-26D6-49FB-BE1B-91B4170C5859}"/>
              </a:ext>
            </a:extLst>
          </p:cNvPr>
          <p:cNvGrpSpPr/>
          <p:nvPr/>
        </p:nvGrpSpPr>
        <p:grpSpPr>
          <a:xfrm>
            <a:off x="6704445" y="1274057"/>
            <a:ext cx="817163" cy="732782"/>
            <a:chOff x="7857580" y="1668314"/>
            <a:chExt cx="817163" cy="732782"/>
          </a:xfrm>
        </p:grpSpPr>
        <p:sp>
          <p:nvSpPr>
            <p:cNvPr id="95" name="文本框 94">
              <a:extLst>
                <a:ext uri="{FF2B5EF4-FFF2-40B4-BE49-F238E27FC236}">
                  <a16:creationId xmlns:a16="http://schemas.microsoft.com/office/drawing/2014/main"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7" name="组合 96">
            <a:extLst>
              <a:ext uri="{FF2B5EF4-FFF2-40B4-BE49-F238E27FC236}">
                <a16:creationId xmlns:a16="http://schemas.microsoft.com/office/drawing/2014/main" id="{8484C454-B0BF-48F2-BA39-E6201123CFF2}"/>
              </a:ext>
            </a:extLst>
          </p:cNvPr>
          <p:cNvGrpSpPr/>
          <p:nvPr/>
        </p:nvGrpSpPr>
        <p:grpSpPr>
          <a:xfrm>
            <a:off x="7078125" y="2014957"/>
            <a:ext cx="817163" cy="732782"/>
            <a:chOff x="8043992" y="2617467"/>
            <a:chExt cx="817163" cy="732782"/>
          </a:xfrm>
        </p:grpSpPr>
        <p:sp>
          <p:nvSpPr>
            <p:cNvPr id="98" name="文本框 97">
              <a:extLst>
                <a:ext uri="{FF2B5EF4-FFF2-40B4-BE49-F238E27FC236}">
                  <a16:creationId xmlns:a16="http://schemas.microsoft.com/office/drawing/2014/main" id="{F4E6D3BF-B08B-4984-928F-5C2C0D33E76C}"/>
                </a:ext>
              </a:extLst>
            </p:cNvPr>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9" name="文本框 98">
              <a:extLst>
                <a:ext uri="{FF2B5EF4-FFF2-40B4-BE49-F238E27FC236}">
                  <a16:creationId xmlns:a16="http://schemas.microsoft.com/office/drawing/2014/main" id="{BEA9C7F9-78F6-4599-9D99-42CF0CBC626E}"/>
                </a:ext>
              </a:extLst>
            </p:cNvPr>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0" name="组合 99">
            <a:extLst>
              <a:ext uri="{FF2B5EF4-FFF2-40B4-BE49-F238E27FC236}">
                <a16:creationId xmlns:a16="http://schemas.microsoft.com/office/drawing/2014/main" id="{5EF72BCB-9C09-48D8-B735-11537DB31844}"/>
              </a:ext>
            </a:extLst>
          </p:cNvPr>
          <p:cNvGrpSpPr/>
          <p:nvPr/>
        </p:nvGrpSpPr>
        <p:grpSpPr>
          <a:xfrm>
            <a:off x="7187650" y="2887511"/>
            <a:ext cx="817163" cy="732782"/>
            <a:chOff x="8043992" y="3562419"/>
            <a:chExt cx="817163" cy="732782"/>
          </a:xfrm>
        </p:grpSpPr>
        <p:sp>
          <p:nvSpPr>
            <p:cNvPr id="101" name="文本框 100">
              <a:extLst>
                <a:ext uri="{FF2B5EF4-FFF2-40B4-BE49-F238E27FC236}">
                  <a16:creationId xmlns:a16="http://schemas.microsoft.com/office/drawing/2014/main" id="{E6392231-4727-4271-BCC8-374E81E027CB}"/>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2" name="文本框 101">
              <a:extLst>
                <a:ext uri="{FF2B5EF4-FFF2-40B4-BE49-F238E27FC236}">
                  <a16:creationId xmlns:a16="http://schemas.microsoft.com/office/drawing/2014/main" id="{7F0F6B2E-C6F1-4657-B42B-3955710EDD6D}"/>
                </a:ext>
              </a:extLst>
            </p:cNvPr>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04</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3" name="组合 102">
            <a:extLst>
              <a:ext uri="{FF2B5EF4-FFF2-40B4-BE49-F238E27FC236}">
                <a16:creationId xmlns:a16="http://schemas.microsoft.com/office/drawing/2014/main" id="{EBDE7E0D-5DFF-4822-98B5-4185F75B97C5}"/>
              </a:ext>
            </a:extLst>
          </p:cNvPr>
          <p:cNvGrpSpPr/>
          <p:nvPr/>
        </p:nvGrpSpPr>
        <p:grpSpPr>
          <a:xfrm>
            <a:off x="7121630" y="3756623"/>
            <a:ext cx="817163" cy="732782"/>
            <a:chOff x="7857580" y="4507318"/>
            <a:chExt cx="817163" cy="732782"/>
          </a:xfrm>
        </p:grpSpPr>
        <p:sp>
          <p:nvSpPr>
            <p:cNvPr id="104" name="文本框 103">
              <a:extLst>
                <a:ext uri="{FF2B5EF4-FFF2-40B4-BE49-F238E27FC236}">
                  <a16:creationId xmlns:a16="http://schemas.microsoft.com/office/drawing/2014/main" id="{5C94896A-48FE-4CF7-8FB7-939262906258}"/>
                </a:ext>
              </a:extLst>
            </p:cNvPr>
            <p:cNvSpPr txBox="1"/>
            <p:nvPr/>
          </p:nvSpPr>
          <p:spPr>
            <a:xfrm>
              <a:off x="7857580" y="4532214"/>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05</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5" name="文本框 104">
              <a:extLst>
                <a:ext uri="{FF2B5EF4-FFF2-40B4-BE49-F238E27FC236}">
                  <a16:creationId xmlns:a16="http://schemas.microsoft.com/office/drawing/2014/main" id="{ABC2E59C-BD7D-4D50-B3BA-ED3A8B465992}"/>
                </a:ext>
              </a:extLst>
            </p:cNvPr>
            <p:cNvSpPr txBox="1"/>
            <p:nvPr/>
          </p:nvSpPr>
          <p:spPr>
            <a:xfrm>
              <a:off x="7874519" y="4507318"/>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05</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cxnSp>
        <p:nvCxnSpPr>
          <p:cNvPr id="114" name="直接连接符 113">
            <a:extLst>
              <a:ext uri="{FF2B5EF4-FFF2-40B4-BE49-F238E27FC236}">
                <a16:creationId xmlns:a16="http://schemas.microsoft.com/office/drawing/2014/main" id="{F546B4E8-70C3-483C-A16D-964BEC14D81E}"/>
              </a:ext>
            </a:extLst>
          </p:cNvPr>
          <p:cNvCxnSpPr>
            <a:cxnSpLocks/>
          </p:cNvCxnSpPr>
          <p:nvPr/>
        </p:nvCxnSpPr>
        <p:spPr>
          <a:xfrm flipV="1">
            <a:off x="6967803" y="5345970"/>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86B84EA7-327D-449D-B40E-6D6827718C32}"/>
              </a:ext>
            </a:extLst>
          </p:cNvPr>
          <p:cNvCxnSpPr>
            <a:cxnSpLocks/>
          </p:cNvCxnSpPr>
          <p:nvPr/>
        </p:nvCxnSpPr>
        <p:spPr>
          <a:xfrm flipV="1">
            <a:off x="6274906" y="7177730"/>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F7C5F798-DCE5-4732-ABC8-26BAAF537F04}"/>
              </a:ext>
            </a:extLst>
          </p:cNvPr>
          <p:cNvSpPr txBox="1"/>
          <p:nvPr/>
        </p:nvSpPr>
        <p:spPr>
          <a:xfrm>
            <a:off x="7581347" y="4708834"/>
            <a:ext cx="20706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评估</a:t>
            </a:r>
          </a:p>
        </p:txBody>
      </p:sp>
      <p:grpSp>
        <p:nvGrpSpPr>
          <p:cNvPr id="51" name="组合 50">
            <a:extLst>
              <a:ext uri="{FF2B5EF4-FFF2-40B4-BE49-F238E27FC236}">
                <a16:creationId xmlns:a16="http://schemas.microsoft.com/office/drawing/2014/main" id="{4DC0BD74-6CA5-4A28-AFDD-E811833F5D86}"/>
              </a:ext>
            </a:extLst>
          </p:cNvPr>
          <p:cNvGrpSpPr/>
          <p:nvPr/>
        </p:nvGrpSpPr>
        <p:grpSpPr>
          <a:xfrm>
            <a:off x="6201550" y="4774772"/>
            <a:ext cx="495959" cy="495959"/>
            <a:chOff x="6529585" y="5555991"/>
            <a:chExt cx="495959" cy="495959"/>
          </a:xfrm>
        </p:grpSpPr>
        <p:sp>
          <p:nvSpPr>
            <p:cNvPr id="52" name="íṥļîḓê">
              <a:extLst>
                <a:ext uri="{FF2B5EF4-FFF2-40B4-BE49-F238E27FC236}">
                  <a16:creationId xmlns:a16="http://schemas.microsoft.com/office/drawing/2014/main" id="{07387CA9-6DB5-40BB-BB70-3822D4D94325}"/>
                </a:ext>
              </a:extLst>
            </p:cNvPr>
            <p:cNvSpPr/>
            <p:nvPr/>
          </p:nvSpPr>
          <p:spPr>
            <a:xfrm>
              <a:off x="6529585" y="555599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53" name="íṥlíḓê">
              <a:extLst>
                <a:ext uri="{FF2B5EF4-FFF2-40B4-BE49-F238E27FC236}">
                  <a16:creationId xmlns:a16="http://schemas.microsoft.com/office/drawing/2014/main" id="{EDF0A890-E2DB-4367-A719-DDA5DE973584}"/>
                </a:ext>
              </a:extLst>
            </p:cNvPr>
            <p:cNvSpPr/>
            <p:nvPr/>
          </p:nvSpPr>
          <p:spPr>
            <a:xfrm>
              <a:off x="6575438" y="560184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54" name="ïśļiḑé">
              <a:extLst>
                <a:ext uri="{FF2B5EF4-FFF2-40B4-BE49-F238E27FC236}">
                  <a16:creationId xmlns:a16="http://schemas.microsoft.com/office/drawing/2014/main" id="{861AAAB4-A340-42FA-BB58-DB80807A11C3}"/>
                </a:ext>
              </a:extLst>
            </p:cNvPr>
            <p:cNvSpPr/>
            <p:nvPr/>
          </p:nvSpPr>
          <p:spPr>
            <a:xfrm>
              <a:off x="6653245" y="572213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1" name="组合 60">
            <a:extLst>
              <a:ext uri="{FF2B5EF4-FFF2-40B4-BE49-F238E27FC236}">
                <a16:creationId xmlns:a16="http://schemas.microsoft.com/office/drawing/2014/main" id="{3452A490-BB42-47FC-82AF-A0AFC87558D7}"/>
              </a:ext>
            </a:extLst>
          </p:cNvPr>
          <p:cNvGrpSpPr/>
          <p:nvPr/>
        </p:nvGrpSpPr>
        <p:grpSpPr>
          <a:xfrm>
            <a:off x="6913171" y="4613188"/>
            <a:ext cx="817163" cy="732782"/>
            <a:chOff x="7575067" y="5453681"/>
            <a:chExt cx="817163" cy="732782"/>
          </a:xfrm>
        </p:grpSpPr>
        <p:sp>
          <p:nvSpPr>
            <p:cNvPr id="77" name="文本框 76">
              <a:extLst>
                <a:ext uri="{FF2B5EF4-FFF2-40B4-BE49-F238E27FC236}">
                  <a16:creationId xmlns:a16="http://schemas.microsoft.com/office/drawing/2014/main" id="{99DD4AF1-07A9-4037-B4B6-5CFDEABD1650}"/>
                </a:ext>
              </a:extLst>
            </p:cNvPr>
            <p:cNvSpPr txBox="1"/>
            <p:nvPr/>
          </p:nvSpPr>
          <p:spPr>
            <a:xfrm>
              <a:off x="7575067" y="547857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06</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78" name="文本框 77">
              <a:extLst>
                <a:ext uri="{FF2B5EF4-FFF2-40B4-BE49-F238E27FC236}">
                  <a16:creationId xmlns:a16="http://schemas.microsoft.com/office/drawing/2014/main" id="{B29AA8BA-AAAF-4C1A-A379-AE4D8A3B5297}"/>
                </a:ext>
              </a:extLst>
            </p:cNvPr>
            <p:cNvSpPr txBox="1"/>
            <p:nvPr/>
          </p:nvSpPr>
          <p:spPr>
            <a:xfrm>
              <a:off x="7592006" y="545368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06</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
        <p:nvSpPr>
          <p:cNvPr id="79" name="文本框 78">
            <a:extLst>
              <a:ext uri="{FF2B5EF4-FFF2-40B4-BE49-F238E27FC236}">
                <a16:creationId xmlns:a16="http://schemas.microsoft.com/office/drawing/2014/main" id="{A2A1775A-E0A8-452F-8708-4CE5C050544D}"/>
              </a:ext>
            </a:extLst>
          </p:cNvPr>
          <p:cNvSpPr txBox="1"/>
          <p:nvPr/>
        </p:nvSpPr>
        <p:spPr>
          <a:xfrm>
            <a:off x="7258616" y="5604152"/>
            <a:ext cx="2021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结论</a:t>
            </a:r>
          </a:p>
        </p:txBody>
      </p:sp>
      <p:grpSp>
        <p:nvGrpSpPr>
          <p:cNvPr id="80" name="组合 79">
            <a:extLst>
              <a:ext uri="{FF2B5EF4-FFF2-40B4-BE49-F238E27FC236}">
                <a16:creationId xmlns:a16="http://schemas.microsoft.com/office/drawing/2014/main" id="{3EE7F44A-054B-42B1-BD42-768D6BFF6D77}"/>
              </a:ext>
            </a:extLst>
          </p:cNvPr>
          <p:cNvGrpSpPr/>
          <p:nvPr/>
        </p:nvGrpSpPr>
        <p:grpSpPr>
          <a:xfrm>
            <a:off x="5855560" y="5551738"/>
            <a:ext cx="495959" cy="495959"/>
            <a:chOff x="6529585" y="5555991"/>
            <a:chExt cx="495959" cy="495959"/>
          </a:xfrm>
        </p:grpSpPr>
        <p:sp>
          <p:nvSpPr>
            <p:cNvPr id="106" name="íṥļîḓê">
              <a:extLst>
                <a:ext uri="{FF2B5EF4-FFF2-40B4-BE49-F238E27FC236}">
                  <a16:creationId xmlns:a16="http://schemas.microsoft.com/office/drawing/2014/main" id="{2BB63733-EAB7-456C-8910-131E0C2EF93E}"/>
                </a:ext>
              </a:extLst>
            </p:cNvPr>
            <p:cNvSpPr/>
            <p:nvPr/>
          </p:nvSpPr>
          <p:spPr>
            <a:xfrm>
              <a:off x="6529585" y="555599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107" name="íṥlíḓê">
              <a:extLst>
                <a:ext uri="{FF2B5EF4-FFF2-40B4-BE49-F238E27FC236}">
                  <a16:creationId xmlns:a16="http://schemas.microsoft.com/office/drawing/2014/main" id="{6D16BFDA-17DE-4EBE-A7D8-A61CF866B821}"/>
                </a:ext>
              </a:extLst>
            </p:cNvPr>
            <p:cNvSpPr/>
            <p:nvPr/>
          </p:nvSpPr>
          <p:spPr>
            <a:xfrm>
              <a:off x="6575438" y="560184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108" name="ïśļiḑé">
              <a:extLst>
                <a:ext uri="{FF2B5EF4-FFF2-40B4-BE49-F238E27FC236}">
                  <a16:creationId xmlns:a16="http://schemas.microsoft.com/office/drawing/2014/main" id="{FC4ED24F-E969-4203-9A29-005A930FBB55}"/>
                </a:ext>
              </a:extLst>
            </p:cNvPr>
            <p:cNvSpPr/>
            <p:nvPr/>
          </p:nvSpPr>
          <p:spPr>
            <a:xfrm>
              <a:off x="6653245" y="572213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109" name="组合 108">
            <a:extLst>
              <a:ext uri="{FF2B5EF4-FFF2-40B4-BE49-F238E27FC236}">
                <a16:creationId xmlns:a16="http://schemas.microsoft.com/office/drawing/2014/main" id="{52B0751D-50E7-4B4E-A73A-29ACA27D9B8E}"/>
              </a:ext>
            </a:extLst>
          </p:cNvPr>
          <p:cNvGrpSpPr/>
          <p:nvPr/>
        </p:nvGrpSpPr>
        <p:grpSpPr>
          <a:xfrm>
            <a:off x="6561277" y="5515065"/>
            <a:ext cx="800224" cy="719559"/>
            <a:chOff x="7562238" y="5466904"/>
            <a:chExt cx="800224" cy="719559"/>
          </a:xfrm>
        </p:grpSpPr>
        <p:sp>
          <p:nvSpPr>
            <p:cNvPr id="110" name="文本框 109">
              <a:extLst>
                <a:ext uri="{FF2B5EF4-FFF2-40B4-BE49-F238E27FC236}">
                  <a16:creationId xmlns:a16="http://schemas.microsoft.com/office/drawing/2014/main" id="{04BC9491-15A3-43AD-94D1-EC5608A0B684}"/>
                </a:ext>
              </a:extLst>
            </p:cNvPr>
            <p:cNvSpPr txBox="1"/>
            <p:nvPr/>
          </p:nvSpPr>
          <p:spPr>
            <a:xfrm>
              <a:off x="7575067" y="547857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07</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11" name="文本框 110">
              <a:extLst>
                <a:ext uri="{FF2B5EF4-FFF2-40B4-BE49-F238E27FC236}">
                  <a16:creationId xmlns:a16="http://schemas.microsoft.com/office/drawing/2014/main" id="{7397B2D4-BF7F-4F8A-B33C-81660BEF6093}"/>
                </a:ext>
              </a:extLst>
            </p:cNvPr>
            <p:cNvSpPr txBox="1"/>
            <p:nvPr/>
          </p:nvSpPr>
          <p:spPr>
            <a:xfrm>
              <a:off x="7562238" y="546690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07</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Tree>
    <p:extLst>
      <p:ext uri="{BB962C8B-B14F-4D97-AF65-F5344CB8AC3E}">
        <p14:creationId xmlns:p14="http://schemas.microsoft.com/office/powerpoint/2010/main" val="2792938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spc="0" dirty="0">
                <a:solidFill>
                  <a:srgbClr val="445437"/>
                </a:solidFill>
                <a:cs typeface="+mn-ea"/>
              </a:rPr>
              <a:t>结论</a:t>
            </a: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fontAlgn="base"/>
            <a:r>
              <a:rPr lang="en-US" altLang="zh-CN" dirty="0"/>
              <a:t>CONCLUSION</a:t>
            </a:r>
            <a:endParaRPr lang="zh-CN" altLang="zh-CN" b="1" dirty="0"/>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3918" y="1347763"/>
            <a:ext cx="2959385" cy="3189357"/>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334814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RUNTIME SF CONTROL </a:t>
            </a:r>
            <a:endParaRPr lang="zh-CN" altLang="zh-CN" b="1"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9" name="文本框 8">
            <a:extLst>
              <a:ext uri="{FF2B5EF4-FFF2-40B4-BE49-F238E27FC236}">
                <a16:creationId xmlns:a16="http://schemas.microsoft.com/office/drawing/2014/main" id="{B44EB1B7-0BEF-4B64-8586-302FA4165DE5}"/>
              </a:ext>
            </a:extLst>
          </p:cNvPr>
          <p:cNvSpPr txBox="1"/>
          <p:nvPr/>
        </p:nvSpPr>
        <p:spPr>
          <a:xfrm>
            <a:off x="605366" y="1092928"/>
            <a:ext cx="9531595" cy="2308324"/>
          </a:xfrm>
          <a:prstGeom prst="rect">
            <a:avLst/>
          </a:prstGeom>
          <a:noFill/>
        </p:spPr>
        <p:txBody>
          <a:bodyPr wrap="square">
            <a:spAutoFit/>
          </a:bodyPr>
          <a:lstStyle/>
          <a:p>
            <a:r>
              <a:rPr lang="en-US" altLang="zh-CN" dirty="0">
                <a:solidFill>
                  <a:prstClr val="black"/>
                </a:solidFill>
                <a:latin typeface="Arial"/>
                <a:ea typeface="Microsoft YaHei"/>
                <a:cs typeface="+mn-ea"/>
              </a:rPr>
              <a:t>QoS</a:t>
            </a:r>
            <a:r>
              <a:rPr lang="zh-CN" altLang="en-US" dirty="0">
                <a:solidFill>
                  <a:prstClr val="black"/>
                </a:solidFill>
                <a:latin typeface="Arial"/>
                <a:ea typeface="Microsoft YaHei"/>
                <a:cs typeface="+mn-ea"/>
              </a:rPr>
              <a:t>指标：链路稳定性与</a:t>
            </a:r>
            <a:r>
              <a:rPr lang="en-US" altLang="zh-CN" dirty="0">
                <a:solidFill>
                  <a:prstClr val="black"/>
                </a:solidFill>
                <a:latin typeface="Arial"/>
                <a:ea typeface="Microsoft YaHei"/>
                <a:cs typeface="+mn-ea"/>
              </a:rPr>
              <a:t>SF</a:t>
            </a:r>
            <a:r>
              <a:rPr lang="zh-CN" altLang="en-US" dirty="0">
                <a:solidFill>
                  <a:prstClr val="black"/>
                </a:solidFill>
                <a:latin typeface="Arial"/>
                <a:ea typeface="Microsoft YaHei"/>
                <a:cs typeface="+mn-ea"/>
              </a:rPr>
              <a:t>成正比，吞吐量与</a:t>
            </a:r>
            <a:r>
              <a:rPr lang="en-US" altLang="zh-CN" dirty="0">
                <a:solidFill>
                  <a:prstClr val="black"/>
                </a:solidFill>
                <a:latin typeface="Arial"/>
                <a:ea typeface="Microsoft YaHei"/>
                <a:cs typeface="+mn-ea"/>
              </a:rPr>
              <a:t>SF</a:t>
            </a:r>
            <a:r>
              <a:rPr lang="zh-CN" altLang="en-US" dirty="0">
                <a:solidFill>
                  <a:prstClr val="black"/>
                </a:solidFill>
                <a:latin typeface="Arial"/>
                <a:ea typeface="Microsoft YaHei"/>
                <a:cs typeface="+mn-ea"/>
              </a:rPr>
              <a:t>成反比</a:t>
            </a:r>
            <a:endParaRPr lang="en-US" altLang="zh-CN" dirty="0">
              <a:solidFill>
                <a:prstClr val="black"/>
              </a:solidFill>
              <a:latin typeface="Arial"/>
              <a:ea typeface="Microsoft YaHei"/>
              <a:cs typeface="+mn-ea"/>
            </a:endParaRPr>
          </a:p>
          <a:p>
            <a:endParaRPr lang="en-US" altLang="zh-CN" dirty="0">
              <a:solidFill>
                <a:prstClr val="black"/>
              </a:solidFill>
              <a:latin typeface="Arial"/>
              <a:ea typeface="Microsoft YaHei"/>
              <a:cs typeface="+mn-ea"/>
            </a:endParaRPr>
          </a:p>
          <a:p>
            <a:r>
              <a:rPr lang="en-US" altLang="zh-CN" dirty="0">
                <a:solidFill>
                  <a:prstClr val="black"/>
                </a:solidFill>
                <a:latin typeface="Arial"/>
                <a:ea typeface="Microsoft YaHei"/>
                <a:cs typeface="+mn-ea"/>
              </a:rPr>
              <a:t>SF</a:t>
            </a:r>
            <a:r>
              <a:rPr lang="zh-CN" altLang="en-US" dirty="0">
                <a:solidFill>
                  <a:prstClr val="black"/>
                </a:solidFill>
                <a:latin typeface="Arial"/>
                <a:ea typeface="Microsoft YaHei"/>
                <a:cs typeface="+mn-ea"/>
              </a:rPr>
              <a:t>越大，增加</a:t>
            </a:r>
            <a:r>
              <a:rPr lang="en-US" altLang="zh-CN" dirty="0">
                <a:solidFill>
                  <a:prstClr val="black"/>
                </a:solidFill>
                <a:latin typeface="Arial"/>
                <a:ea typeface="Microsoft YaHei"/>
                <a:cs typeface="+mn-ea"/>
              </a:rPr>
              <a:t>SF</a:t>
            </a:r>
            <a:r>
              <a:rPr lang="zh-CN" altLang="en-US" dirty="0">
                <a:solidFill>
                  <a:prstClr val="black"/>
                </a:solidFill>
                <a:latin typeface="Arial"/>
                <a:ea typeface="Microsoft YaHei"/>
                <a:cs typeface="+mn-ea"/>
              </a:rPr>
              <a:t>稳定性增加越多，损耗的吞吐量越小</a:t>
            </a:r>
            <a:endParaRPr lang="en-US" altLang="zh-CN" dirty="0">
              <a:solidFill>
                <a:prstClr val="black"/>
              </a:solidFill>
              <a:latin typeface="Arial"/>
              <a:ea typeface="Microsoft YaHei"/>
              <a:cs typeface="+mn-ea"/>
            </a:endParaRPr>
          </a:p>
          <a:p>
            <a:endParaRPr lang="en-US" altLang="zh-CN" dirty="0">
              <a:solidFill>
                <a:prstClr val="black"/>
              </a:solidFill>
              <a:latin typeface="Arial"/>
              <a:ea typeface="Microsoft YaHei"/>
              <a:cs typeface="+mn-ea"/>
            </a:endParaRPr>
          </a:p>
          <a:p>
            <a:r>
              <a:rPr lang="en-US" altLang="zh-CN" dirty="0">
                <a:solidFill>
                  <a:prstClr val="black"/>
                </a:solidFill>
                <a:latin typeface="Arial"/>
                <a:ea typeface="Microsoft YaHei"/>
                <a:cs typeface="+mn-ea"/>
              </a:rPr>
              <a:t>SF</a:t>
            </a:r>
            <a:r>
              <a:rPr lang="zh-CN" altLang="en-US" dirty="0">
                <a:solidFill>
                  <a:prstClr val="black"/>
                </a:solidFill>
                <a:latin typeface="Arial"/>
                <a:ea typeface="Microsoft YaHei"/>
                <a:cs typeface="+mn-ea"/>
              </a:rPr>
              <a:t>越小，减小</a:t>
            </a:r>
            <a:r>
              <a:rPr lang="en-US" altLang="zh-CN" dirty="0">
                <a:solidFill>
                  <a:prstClr val="black"/>
                </a:solidFill>
                <a:latin typeface="Arial"/>
                <a:ea typeface="Microsoft YaHei"/>
                <a:cs typeface="+mn-ea"/>
              </a:rPr>
              <a:t>SF</a:t>
            </a:r>
            <a:r>
              <a:rPr lang="zh-CN" altLang="en-US" dirty="0">
                <a:solidFill>
                  <a:prstClr val="black"/>
                </a:solidFill>
                <a:latin typeface="Arial"/>
                <a:ea typeface="Microsoft YaHei"/>
                <a:cs typeface="+mn-ea"/>
              </a:rPr>
              <a:t>吞吐量增加越多，损耗的稳定性越小</a:t>
            </a:r>
            <a:endParaRPr lang="en-US" altLang="zh-CN" dirty="0">
              <a:solidFill>
                <a:prstClr val="black"/>
              </a:solidFill>
              <a:latin typeface="Arial"/>
              <a:ea typeface="Microsoft YaHei"/>
              <a:cs typeface="+mn-ea"/>
            </a:endParaRPr>
          </a:p>
          <a:p>
            <a:endParaRPr lang="en-US" altLang="zh-CN" dirty="0">
              <a:solidFill>
                <a:prstClr val="black"/>
              </a:solidFill>
              <a:latin typeface="Arial"/>
              <a:ea typeface="Microsoft YaHei"/>
              <a:cs typeface="+mn-ea"/>
            </a:endParaRPr>
          </a:p>
          <a:p>
            <a:r>
              <a:rPr lang="zh-CN" altLang="en-US" dirty="0">
                <a:solidFill>
                  <a:prstClr val="black"/>
                </a:solidFill>
                <a:latin typeface="Arial"/>
                <a:ea typeface="Microsoft YaHei"/>
                <a:cs typeface="+mn-ea"/>
              </a:rPr>
              <a:t>本文采用</a:t>
            </a:r>
            <a:r>
              <a:rPr lang="en-US" altLang="zh-CN" dirty="0">
                <a:solidFill>
                  <a:prstClr val="black"/>
                </a:solidFill>
                <a:latin typeface="Arial"/>
                <a:ea typeface="Microsoft YaHei"/>
                <a:cs typeface="+mn-ea"/>
              </a:rPr>
              <a:t>KNN</a:t>
            </a:r>
            <a:r>
              <a:rPr lang="zh-CN" altLang="en-US" dirty="0">
                <a:solidFill>
                  <a:prstClr val="black"/>
                </a:solidFill>
                <a:latin typeface="Arial"/>
                <a:ea typeface="Microsoft YaHei"/>
                <a:cs typeface="+mn-ea"/>
              </a:rPr>
              <a:t>算法，根据物理链路特性选择</a:t>
            </a:r>
            <a:r>
              <a:rPr lang="en-US" altLang="zh-CN" dirty="0">
                <a:solidFill>
                  <a:prstClr val="black"/>
                </a:solidFill>
                <a:latin typeface="Arial"/>
                <a:ea typeface="Microsoft YaHei"/>
                <a:cs typeface="+mn-ea"/>
              </a:rPr>
              <a:t>SF</a:t>
            </a:r>
            <a:r>
              <a:rPr lang="zh-CN" altLang="en-US">
                <a:solidFill>
                  <a:prstClr val="black"/>
                </a:solidFill>
                <a:latin typeface="Arial"/>
                <a:ea typeface="Microsoft YaHei"/>
                <a:cs typeface="+mn-ea"/>
              </a:rPr>
              <a:t>的方法，比</a:t>
            </a:r>
            <a:r>
              <a:rPr lang="zh-CN" altLang="en-US" dirty="0">
                <a:solidFill>
                  <a:prstClr val="black"/>
                </a:solidFill>
                <a:latin typeface="Arial"/>
                <a:ea typeface="Microsoft YaHei"/>
                <a:cs typeface="+mn-ea"/>
              </a:rPr>
              <a:t>最先进的方法稳定性与吞吐量都高</a:t>
            </a:r>
            <a:endParaRPr lang="en-US" altLang="zh-CN" dirty="0">
              <a:solidFill>
                <a:prstClr val="black"/>
              </a:solidFill>
              <a:latin typeface="Arial"/>
              <a:ea typeface="Microsoft YaHei"/>
              <a:cs typeface="+mn-ea"/>
            </a:endParaRPr>
          </a:p>
          <a:p>
            <a:endParaRPr lang="zh-CN" altLang="en-US" dirty="0"/>
          </a:p>
        </p:txBody>
      </p:sp>
      <p:pic>
        <p:nvPicPr>
          <p:cNvPr id="2" name="图片 1">
            <a:extLst>
              <a:ext uri="{FF2B5EF4-FFF2-40B4-BE49-F238E27FC236}">
                <a16:creationId xmlns:a16="http://schemas.microsoft.com/office/drawing/2014/main" id="{516C0E7C-F6CE-413E-982A-FFAF63B5EDEA}"/>
              </a:ext>
            </a:extLst>
          </p:cNvPr>
          <p:cNvPicPr>
            <a:picLocks noChangeAspect="1"/>
          </p:cNvPicPr>
          <p:nvPr/>
        </p:nvPicPr>
        <p:blipFill>
          <a:blip r:embed="rId3"/>
          <a:stretch>
            <a:fillRect/>
          </a:stretch>
        </p:blipFill>
        <p:spPr>
          <a:xfrm>
            <a:off x="673100" y="3095323"/>
            <a:ext cx="7056732" cy="3505504"/>
          </a:xfrm>
          <a:prstGeom prst="rect">
            <a:avLst/>
          </a:prstGeom>
        </p:spPr>
      </p:pic>
    </p:spTree>
    <p:extLst>
      <p:ext uri="{BB962C8B-B14F-4D97-AF65-F5344CB8AC3E}">
        <p14:creationId xmlns:p14="http://schemas.microsoft.com/office/powerpoint/2010/main" val="2119431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47AB9DD-253F-4422-BE0F-A843D8326429}"/>
              </a:ext>
            </a:extLst>
          </p:cNvPr>
          <p:cNvSpPr>
            <a:spLocks noGrp="1"/>
          </p:cNvSpPr>
          <p:nvPr>
            <p:ph type="body" sz="quarter" idx="12"/>
          </p:nvPr>
        </p:nvSpPr>
        <p:spPr/>
        <p:txBody>
          <a:bodyPr/>
          <a:lstStyle/>
          <a:p>
            <a:r>
              <a:rPr lang="zh-CN" altLang="en-US" dirty="0"/>
              <a:t>感谢聆听</a:t>
            </a:r>
          </a:p>
        </p:txBody>
      </p:sp>
      <p:sp>
        <p:nvSpPr>
          <p:cNvPr id="4" name="日期占位符 3">
            <a:extLst>
              <a:ext uri="{FF2B5EF4-FFF2-40B4-BE49-F238E27FC236}">
                <a16:creationId xmlns:a16="http://schemas.microsoft.com/office/drawing/2014/main" id="{5FDEA44C-8EBA-48F9-AA90-EBC5B220D6FF}"/>
              </a:ext>
            </a:extLst>
          </p:cNvPr>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文本占位符 4">
            <a:extLst>
              <a:ext uri="{FF2B5EF4-FFF2-40B4-BE49-F238E27FC236}">
                <a16:creationId xmlns:a16="http://schemas.microsoft.com/office/drawing/2014/main" id="{7D5FA163-6CE9-4D33-8CBC-69C3D0A98232}"/>
              </a:ext>
            </a:extLst>
          </p:cNvPr>
          <p:cNvSpPr>
            <a:spLocks noGrp="1"/>
          </p:cNvSpPr>
          <p:nvPr>
            <p:ph type="body" sz="quarter" idx="17"/>
          </p:nvPr>
        </p:nvSpPr>
        <p:spPr/>
        <p:txBody>
          <a:bodyPr/>
          <a:lstStyle/>
          <a:p>
            <a:r>
              <a:rPr lang="en-US" altLang="zh-CN" spc="450" dirty="0"/>
              <a:t>Thanks For Listening</a:t>
            </a:r>
          </a:p>
        </p:txBody>
      </p:sp>
      <p:sp>
        <p:nvSpPr>
          <p:cNvPr id="6" name="矩形 5">
            <a:extLst>
              <a:ext uri="{FF2B5EF4-FFF2-40B4-BE49-F238E27FC236}">
                <a16:creationId xmlns:a16="http://schemas.microsoft.com/office/drawing/2014/main" id="{3D7C0CDE-6CC9-45A4-8B54-AB80B2EA7DEA}"/>
              </a:ext>
            </a:extLst>
          </p:cNvPr>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2"/>
                </a:solidFill>
                <a:latin typeface="Arial"/>
                <a:cs typeface="+mn-ea"/>
              </a:rPr>
              <a:t>汇报</a:t>
            </a:r>
            <a:r>
              <a:rPr kumimoji="0" lang="zh-CN" altLang="en-US" sz="2000" i="0" u="none" strike="noStrike" kern="1200" cap="none" spc="0" normalizeH="0" baseline="0" noProof="0" dirty="0">
                <a:ln>
                  <a:noFill/>
                </a:ln>
                <a:solidFill>
                  <a:schemeClr val="accent2"/>
                </a:solidFill>
                <a:effectLst/>
                <a:uLnTx/>
                <a:uFillTx/>
                <a:latin typeface="Arial"/>
                <a:cs typeface="+mn-ea"/>
              </a:rPr>
              <a:t>人：</a:t>
            </a:r>
            <a:r>
              <a:rPr lang="zh-CN" altLang="en-US" sz="2000" dirty="0">
                <a:solidFill>
                  <a:schemeClr val="accent2"/>
                </a:solidFill>
                <a:latin typeface="Arial"/>
                <a:cs typeface="+mn-ea"/>
              </a:rPr>
              <a:t>王昊</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8" name="矩形 7">
            <a:extLst>
              <a:ext uri="{FF2B5EF4-FFF2-40B4-BE49-F238E27FC236}">
                <a16:creationId xmlns:a16="http://schemas.microsoft.com/office/drawing/2014/main" id="{6925628B-DF04-4595-89D0-89AC432C36DF}"/>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1"/>
                </a:solidFill>
                <a:latin typeface="Arial"/>
                <a:cs typeface="+mn-ea"/>
              </a:rPr>
              <a:t>汇报</a:t>
            </a:r>
            <a:r>
              <a:rPr kumimoji="0" lang="zh-CN" altLang="en-US" sz="2000" i="0" u="none" strike="noStrike" kern="1200" cap="none" spc="0" normalizeH="0" baseline="0" noProof="0" dirty="0">
                <a:ln>
                  <a:noFill/>
                </a:ln>
                <a:solidFill>
                  <a:schemeClr val="accent1"/>
                </a:solidFill>
                <a:effectLst/>
                <a:uLnTx/>
                <a:uFillTx/>
                <a:latin typeface="Arial"/>
                <a:cs typeface="+mn-ea"/>
              </a:rPr>
              <a:t>日期：</a:t>
            </a:r>
            <a:r>
              <a:rPr kumimoji="0" lang="en-US" altLang="zh-CN" sz="2000" i="0" u="none" strike="noStrike" kern="1200" cap="none" spc="0" normalizeH="0" baseline="0" noProof="0" dirty="0">
                <a:ln>
                  <a:noFill/>
                </a:ln>
                <a:solidFill>
                  <a:schemeClr val="accent1"/>
                </a:solidFill>
                <a:effectLst/>
                <a:uLnTx/>
                <a:uFillTx/>
                <a:latin typeface="Arial"/>
                <a:cs typeface="+mn-ea"/>
              </a:rPr>
              <a:t> 202</a:t>
            </a:r>
            <a:r>
              <a:rPr kumimoji="0" lang="zh-CN" altLang="en-US" sz="2000" i="0" u="none" strike="noStrike" kern="1200" cap="none" spc="0" normalizeH="0" baseline="0" noProof="0" dirty="0">
                <a:ln>
                  <a:noFill/>
                </a:ln>
                <a:solidFill>
                  <a:schemeClr val="accent1"/>
                </a:solidFill>
                <a:effectLst/>
                <a:uLnTx/>
                <a:uFillTx/>
                <a:latin typeface="Arial"/>
                <a:cs typeface="+mn-ea"/>
              </a:rPr>
              <a:t>*</a:t>
            </a:r>
            <a:r>
              <a:rPr kumimoji="0" lang="en-US" altLang="zh-CN" sz="2000" i="0" u="none" strike="noStrike" kern="1200" cap="none" spc="0" normalizeH="0" baseline="0" noProof="0" dirty="0">
                <a:ln>
                  <a:noFill/>
                </a:ln>
                <a:solidFill>
                  <a:schemeClr val="accent1"/>
                </a:solidFill>
                <a:effectLst/>
                <a:uLnTx/>
                <a:uFillTx/>
                <a:latin typeface="Arial"/>
                <a:cs typeface="+mn-ea"/>
              </a:rPr>
              <a:t>/0</a:t>
            </a:r>
            <a:r>
              <a:rPr kumimoji="0" lang="zh-CN" altLang="en-US" sz="2000" i="0" u="none" strike="noStrike" kern="1200" cap="none" spc="0" normalizeH="0" baseline="0" noProof="0" dirty="0">
                <a:ln>
                  <a:noFill/>
                </a:ln>
                <a:solidFill>
                  <a:schemeClr val="accent1"/>
                </a:solidFill>
                <a:effectLst/>
                <a:uLnTx/>
                <a:uFillTx/>
                <a:latin typeface="Arial"/>
                <a:cs typeface="+mn-ea"/>
              </a:rPr>
              <a:t>*</a:t>
            </a:r>
            <a:r>
              <a:rPr kumimoji="0" lang="en-US" altLang="zh-CN" sz="2000" i="0" u="none" strike="noStrike" kern="1200" cap="none" spc="0" normalizeH="0" baseline="0" noProof="0" dirty="0">
                <a:ln>
                  <a:noFill/>
                </a:ln>
                <a:solidFill>
                  <a:schemeClr val="accent1"/>
                </a:solidFill>
                <a:effectLst/>
                <a:uLnTx/>
                <a:uFillTx/>
                <a:latin typeface="Arial"/>
                <a:cs typeface="+mn-ea"/>
              </a:rPr>
              <a:t>/</a:t>
            </a:r>
            <a:r>
              <a:rPr kumimoji="0" lang="zh-CN" altLang="en-US" sz="2000" i="0" u="none" strike="noStrike" kern="1200" cap="none" spc="0" normalizeH="0" baseline="0" noProof="0">
                <a:ln>
                  <a:noFill/>
                </a:ln>
                <a:solidFill>
                  <a:schemeClr val="accent1"/>
                </a:solidFill>
                <a:effectLst/>
                <a:uLnTx/>
                <a:uFillTx/>
                <a:latin typeface="Arial"/>
                <a:cs typeface="+mn-ea"/>
              </a:rPr>
              <a:t>*</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1169903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3D43D3E-D772-45D6-A8AD-3322CF255BF3}"/>
              </a:ext>
            </a:extLst>
          </p:cNvPr>
          <p:cNvSpPr>
            <a:spLocks noGrp="1"/>
          </p:cNvSpPr>
          <p:nvPr>
            <p:ph type="body" sz="quarter" idx="10"/>
          </p:nvPr>
        </p:nvSpPr>
        <p:spPr>
          <a:xfrm>
            <a:off x="-190501" y="4189677"/>
            <a:ext cx="5368944" cy="725488"/>
          </a:xfrm>
        </p:spPr>
        <p:txBody>
          <a:bodyPr/>
          <a:lstStyle/>
          <a:p>
            <a:r>
              <a:rPr lang="zh-CN" altLang="en-US" dirty="0">
                <a:ea typeface="+mn-ea"/>
                <a:cs typeface="+mn-ea"/>
              </a:rPr>
              <a:t>介绍</a:t>
            </a:r>
          </a:p>
        </p:txBody>
      </p:sp>
      <p:sp>
        <p:nvSpPr>
          <p:cNvPr id="8" name="文本占位符 7">
            <a:extLst>
              <a:ext uri="{FF2B5EF4-FFF2-40B4-BE49-F238E27FC236}">
                <a16:creationId xmlns:a16="http://schemas.microsoft.com/office/drawing/2014/main" id="{29CDF616-2CE0-46D4-8F70-CAB25B835CC4}"/>
              </a:ext>
            </a:extLst>
          </p:cNvPr>
          <p:cNvSpPr>
            <a:spLocks noGrp="1"/>
          </p:cNvSpPr>
          <p:nvPr>
            <p:ph type="body" sz="quarter" idx="11"/>
          </p:nvPr>
        </p:nvSpPr>
        <p:spPr>
          <a:xfrm>
            <a:off x="-190501" y="4857350"/>
            <a:ext cx="5368944" cy="424732"/>
          </a:xfrm>
        </p:spPr>
        <p:txBody>
          <a:bodyPr/>
          <a:lstStyle/>
          <a:p>
            <a:r>
              <a:rPr lang="en-US" altLang="zh-CN" dirty="0">
                <a:solidFill>
                  <a:prstClr val="white">
                    <a:lumMod val="75000"/>
                  </a:prstClr>
                </a:solidFill>
                <a:cs typeface="+mn-ea"/>
              </a:rPr>
              <a:t>INTRODUCTION </a:t>
            </a:r>
            <a:endParaRPr lang="en-US" altLang="zh-CN" spc="500" dirty="0">
              <a:solidFill>
                <a:prstClr val="white">
                  <a:lumMod val="75000"/>
                </a:prstClr>
              </a:solidFill>
              <a:cs typeface="+mn-ea"/>
            </a:endParaRPr>
          </a:p>
        </p:txBody>
      </p:sp>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a:extLst>
              <a:ext uri="{FF2B5EF4-FFF2-40B4-BE49-F238E27FC236}">
                <a16:creationId xmlns:a16="http://schemas.microsoft.com/office/drawing/2014/main" id="{063C6493-C7B8-48B4-ABB1-A0F18F9F749B}"/>
              </a:ext>
            </a:extLst>
          </p:cNvPr>
          <p:cNvPicPr>
            <a:picLocks noChangeAspect="1"/>
          </p:cNvPicPr>
          <p:nvPr/>
        </p:nvPicPr>
        <p:blipFill>
          <a:blip r:embed="rId3"/>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662889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solidFill>
                  <a:prstClr val="white">
                    <a:lumMod val="75000"/>
                  </a:prstClr>
                </a:solidFill>
                <a:cs typeface="+mn-ea"/>
              </a:rPr>
              <a:t>INTRODUCTION </a:t>
            </a:r>
            <a:endParaRPr lang="en-US" altLang="zh-CN" spc="5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4</a:t>
            </a:fld>
            <a:endParaRPr lang="zh-CN" altLang="en-US" dirty="0"/>
          </a:p>
        </p:txBody>
      </p:sp>
      <p:sp>
        <p:nvSpPr>
          <p:cNvPr id="45" name="文本占位符 8">
            <a:extLst>
              <a:ext uri="{FF2B5EF4-FFF2-40B4-BE49-F238E27FC236}">
                <a16:creationId xmlns:a16="http://schemas.microsoft.com/office/drawing/2014/main" id="{13EDC6AB-F7DF-4256-B131-02477310CF96}"/>
              </a:ext>
            </a:extLst>
          </p:cNvPr>
          <p:cNvSpPr txBox="1">
            <a:spLocks/>
          </p:cNvSpPr>
          <p:nvPr/>
        </p:nvSpPr>
        <p:spPr>
          <a:xfrm>
            <a:off x="205768" y="1006884"/>
            <a:ext cx="11986232" cy="6110455"/>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dirty="0">
                <a:ea typeface="+mn-ea"/>
                <a:cs typeface="+mn-ea"/>
              </a:rPr>
              <a:t>收集实时数据</a:t>
            </a:r>
            <a:endParaRPr lang="en-US" altLang="zh-CN" dirty="0">
              <a:ea typeface="+mn-ea"/>
              <a:cs typeface="+mn-ea"/>
            </a:endParaRPr>
          </a:p>
          <a:p>
            <a:pPr algn="l"/>
            <a:r>
              <a:rPr lang="zh-CN" altLang="en-US" sz="1800" dirty="0">
                <a:solidFill>
                  <a:prstClr val="black"/>
                </a:solidFill>
                <a:latin typeface="Arial"/>
              </a:rPr>
              <a:t>卫星</a:t>
            </a:r>
            <a:r>
              <a:rPr lang="en-US" altLang="zh-CN" sz="1800" dirty="0">
                <a:solidFill>
                  <a:prstClr val="black"/>
                </a:solidFill>
                <a:latin typeface="Arial"/>
              </a:rPr>
              <a:t>/</a:t>
            </a:r>
            <a:r>
              <a:rPr lang="zh-CN" altLang="en-US" sz="1800" dirty="0">
                <a:solidFill>
                  <a:prstClr val="black"/>
                </a:solidFill>
                <a:latin typeface="Arial"/>
              </a:rPr>
              <a:t>蜂窝技术：</a:t>
            </a:r>
            <a:r>
              <a:rPr lang="zh-CN" altLang="en-US" sz="1800" b="0" dirty="0">
                <a:solidFill>
                  <a:prstClr val="black"/>
                </a:solidFill>
                <a:latin typeface="Arial"/>
              </a:rPr>
              <a:t>价格昂贵（设备</a:t>
            </a:r>
            <a:r>
              <a:rPr lang="en-US" altLang="zh-CN" sz="1800" b="0" dirty="0">
                <a:solidFill>
                  <a:prstClr val="black"/>
                </a:solidFill>
                <a:latin typeface="Arial"/>
              </a:rPr>
              <a:t>/</a:t>
            </a:r>
            <a:r>
              <a:rPr lang="zh-CN" altLang="en-US" sz="1800" b="0" dirty="0">
                <a:solidFill>
                  <a:prstClr val="black"/>
                </a:solidFill>
                <a:latin typeface="Arial"/>
              </a:rPr>
              <a:t>许可频段）</a:t>
            </a:r>
            <a:endParaRPr lang="en-US" altLang="zh-CN" sz="1800" b="0" dirty="0">
              <a:solidFill>
                <a:prstClr val="black"/>
              </a:solidFill>
              <a:latin typeface="Arial"/>
            </a:endParaRPr>
          </a:p>
          <a:p>
            <a:pPr algn="l"/>
            <a:r>
              <a:rPr lang="en-US" altLang="zh-CN" sz="1800" dirty="0" err="1">
                <a:solidFill>
                  <a:prstClr val="black"/>
                </a:solidFill>
                <a:latin typeface="Arial"/>
              </a:rPr>
              <a:t>LoRa</a:t>
            </a:r>
            <a:r>
              <a:rPr lang="zh-CN" altLang="en-US" sz="1800" dirty="0">
                <a:solidFill>
                  <a:prstClr val="black"/>
                </a:solidFill>
                <a:latin typeface="Arial"/>
              </a:rPr>
              <a:t>：</a:t>
            </a:r>
            <a:r>
              <a:rPr lang="zh-CN" altLang="en-US" sz="1800" b="0" dirty="0">
                <a:solidFill>
                  <a:prstClr val="black"/>
                </a:solidFill>
                <a:latin typeface="Arial"/>
              </a:rPr>
              <a:t>覆盖广，功耗低</a:t>
            </a: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algn="l">
              <a:spcBef>
                <a:spcPts val="0"/>
              </a:spcBef>
            </a:pPr>
            <a:r>
              <a:rPr lang="en-US" altLang="zh-CN" dirty="0" err="1"/>
              <a:t>ShuttleNet</a:t>
            </a:r>
            <a:r>
              <a:rPr lang="en-US" altLang="zh-CN" dirty="0"/>
              <a:t> </a:t>
            </a:r>
          </a:p>
          <a:p>
            <a:pPr algn="l">
              <a:spcBef>
                <a:spcPts val="0"/>
              </a:spcBef>
            </a:pPr>
            <a:r>
              <a:rPr lang="zh-CN" altLang="en-US" sz="1800" b="0" dirty="0">
                <a:solidFill>
                  <a:prstClr val="black"/>
                </a:solidFill>
                <a:latin typeface="Arial"/>
              </a:rPr>
              <a:t>权衡：移动网络下的可靠性与吞吐量</a:t>
            </a:r>
            <a:endParaRPr lang="en-US" altLang="zh-CN" sz="1800" b="0" dirty="0">
              <a:solidFill>
                <a:prstClr val="black"/>
              </a:solidFill>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rPr>
              <a:t>①时间关键型实时数据：速度，乘客人数</a:t>
            </a:r>
            <a:endParaRPr kumimoji="0" lang="en-US" altLang="zh-CN" sz="1800" b="0" i="0" u="none" strike="noStrike" kern="1200" cap="none" spc="0" normalizeH="0" baseline="0" noProof="0" dirty="0">
              <a:ln>
                <a:noFill/>
              </a:ln>
              <a:solidFill>
                <a:prstClr val="black"/>
              </a:solidFill>
              <a:effectLst/>
              <a:uLnTx/>
              <a:uFillTx/>
              <a:latin typeface="Arial"/>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rPr>
              <a:t>②非时间关键型实时数据：运行情况（加速</a:t>
            </a:r>
            <a:r>
              <a:rPr kumimoji="0" lang="en-US" altLang="zh-CN" sz="1800" b="0" i="0" u="none" strike="noStrike" kern="1200" cap="none" spc="0" normalizeH="0" baseline="0" noProof="0" dirty="0">
                <a:ln>
                  <a:noFill/>
                </a:ln>
                <a:solidFill>
                  <a:prstClr val="black"/>
                </a:solidFill>
                <a:effectLst/>
                <a:uLnTx/>
                <a:uFillTx/>
                <a:latin typeface="Arial"/>
                <a:ea typeface="Microsoft YaHei"/>
                <a:cs typeface="+mn-cs"/>
              </a:rPr>
              <a:t>/</a:t>
            </a: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rPr>
              <a:t>刹车）</a:t>
            </a:r>
            <a:endParaRPr kumimoji="0" lang="en-US" altLang="zh-CN" sz="1800" b="0" i="0" u="none" strike="noStrike" kern="1200" cap="none" spc="0" normalizeH="0" baseline="0" noProof="0" dirty="0">
              <a:ln>
                <a:noFill/>
              </a:ln>
              <a:solidFill>
                <a:prstClr val="black"/>
              </a:solidFill>
              <a:effectLst/>
              <a:uLnTx/>
              <a:uFillTx/>
              <a:latin typeface="Arial"/>
              <a:ea typeface="Microsoft YaHei"/>
              <a:cs typeface="+mn-cs"/>
            </a:endParaRPr>
          </a:p>
          <a:p>
            <a:pPr algn="l">
              <a:spcBef>
                <a:spcPts val="0"/>
              </a:spcBef>
            </a:pPr>
            <a:endParaRPr lang="en-US" altLang="zh-CN" sz="1800" b="0" dirty="0">
              <a:solidFill>
                <a:prstClr val="black"/>
              </a:solidFill>
              <a:latin typeface="Arial"/>
            </a:endParaRPr>
          </a:p>
          <a:p>
            <a:pPr algn="l">
              <a:spcBef>
                <a:spcPts val="0"/>
              </a:spcBef>
            </a:pPr>
            <a:r>
              <a:rPr lang="zh-CN" altLang="en-US" dirty="0"/>
              <a:t>选择</a:t>
            </a:r>
            <a:r>
              <a:rPr lang="en-US" altLang="zh-CN" dirty="0"/>
              <a:t>SF</a:t>
            </a:r>
            <a:r>
              <a:rPr lang="zh-CN" altLang="en-US" dirty="0"/>
              <a:t>的挑战</a:t>
            </a:r>
            <a:endParaRPr lang="zh-CN" altLang="en-US" sz="4800" dirty="0">
              <a:cs typeface="+mn-ea"/>
            </a:endParaRPr>
          </a:p>
          <a:p>
            <a:pPr lvl="0" algn="l">
              <a:spcBef>
                <a:spcPts val="0"/>
              </a:spcBef>
            </a:pPr>
            <a:r>
              <a:rPr lang="zh-CN" altLang="en-US" sz="1800" b="0" dirty="0">
                <a:solidFill>
                  <a:prstClr val="black"/>
                </a:solidFill>
                <a:latin typeface="Arial"/>
              </a:rPr>
              <a:t>高</a:t>
            </a:r>
            <a:r>
              <a:rPr lang="en-US" altLang="zh-CN" sz="1800" b="0" dirty="0">
                <a:solidFill>
                  <a:prstClr val="black"/>
                </a:solidFill>
                <a:latin typeface="Arial"/>
              </a:rPr>
              <a:t>SF</a:t>
            </a:r>
            <a:r>
              <a:rPr lang="zh-CN" altLang="en-US" sz="1800" b="0" dirty="0">
                <a:solidFill>
                  <a:prstClr val="black"/>
                </a:solidFill>
                <a:latin typeface="Arial"/>
              </a:rPr>
              <a:t>确保了网络可靠性但以降低吞吐量为代价</a:t>
            </a:r>
            <a:endParaRPr lang="en-US" altLang="zh-CN" sz="1800" b="0" dirty="0">
              <a:solidFill>
                <a:prstClr val="black"/>
              </a:solidFill>
              <a:latin typeface="Arial"/>
            </a:endParaRPr>
          </a:p>
          <a:p>
            <a:pPr lvl="0" algn="l">
              <a:spcBef>
                <a:spcPts val="0"/>
              </a:spcBef>
            </a:pPr>
            <a:r>
              <a:rPr lang="zh-CN" altLang="en-US" sz="1800" b="0" dirty="0">
                <a:solidFill>
                  <a:prstClr val="black"/>
                </a:solidFill>
                <a:latin typeface="Arial"/>
              </a:rPr>
              <a:t>移动性导致的链路质量波动加剧了选择</a:t>
            </a:r>
            <a:r>
              <a:rPr lang="en-US" altLang="zh-CN" sz="1800" b="0" dirty="0">
                <a:solidFill>
                  <a:prstClr val="black"/>
                </a:solidFill>
                <a:latin typeface="Arial"/>
              </a:rPr>
              <a:t>SF</a:t>
            </a:r>
            <a:r>
              <a:rPr lang="zh-CN" altLang="en-US" sz="1800" b="0" dirty="0">
                <a:solidFill>
                  <a:prstClr val="black"/>
                </a:solidFill>
                <a:latin typeface="Arial"/>
              </a:rPr>
              <a:t>的难度</a:t>
            </a: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algn="l"/>
            <a:r>
              <a:rPr lang="zh-CN" altLang="en-US" dirty="0"/>
              <a:t>贡献</a:t>
            </a:r>
            <a:endParaRPr lang="zh-CN" altLang="en-US" sz="4800" dirty="0">
              <a:cs typeface="+mn-ea"/>
            </a:endParaRPr>
          </a:p>
          <a:p>
            <a:pPr algn="l">
              <a:spcBef>
                <a:spcPts val="0"/>
              </a:spcBef>
            </a:pPr>
            <a:r>
              <a:rPr lang="zh-CN" altLang="en-US" sz="1800" b="0" dirty="0">
                <a:solidFill>
                  <a:prstClr val="black"/>
                </a:solidFill>
                <a:latin typeface="Arial"/>
              </a:rPr>
              <a:t>①</a:t>
            </a:r>
            <a:r>
              <a:rPr lang="zh-CN" altLang="en-US" sz="1800" b="0" dirty="0">
                <a:solidFill>
                  <a:srgbClr val="000000"/>
                </a:solidFill>
                <a:latin typeface="Arial"/>
              </a:rPr>
              <a:t>一种低功耗收集运行载具实时数据的解决方法</a:t>
            </a:r>
            <a:endParaRPr lang="en-US" altLang="zh-CN" sz="1800" b="0" dirty="0">
              <a:solidFill>
                <a:srgbClr val="000000"/>
              </a:solidFill>
              <a:latin typeface="Arial"/>
              <a:ea typeface="Calibri" panose="020F0502020204030204" pitchFamily="34" charset="0"/>
            </a:endParaRPr>
          </a:p>
          <a:p>
            <a:pPr algn="l">
              <a:spcBef>
                <a:spcPts val="0"/>
              </a:spcBef>
            </a:pPr>
            <a:r>
              <a:rPr lang="en-US" altLang="zh-CN" sz="1800" b="0" dirty="0">
                <a:solidFill>
                  <a:prstClr val="black"/>
                </a:solidFill>
                <a:latin typeface="Arial"/>
              </a:rPr>
              <a:t>②</a:t>
            </a:r>
            <a:r>
              <a:rPr lang="zh-CN" altLang="en-US" sz="1800" b="0" dirty="0">
                <a:solidFill>
                  <a:prstClr val="black"/>
                </a:solidFill>
                <a:latin typeface="Arial"/>
              </a:rPr>
              <a:t>第一个研究在运行载具上选择</a:t>
            </a:r>
            <a:r>
              <a:rPr lang="en-US" altLang="zh-CN" sz="1800" b="0" dirty="0">
                <a:solidFill>
                  <a:prstClr val="black"/>
                </a:solidFill>
                <a:latin typeface="Arial"/>
              </a:rPr>
              <a:t>SF</a:t>
            </a:r>
            <a:r>
              <a:rPr lang="zh-CN" altLang="en-US" sz="1800" b="0" dirty="0">
                <a:solidFill>
                  <a:prstClr val="black"/>
                </a:solidFill>
                <a:latin typeface="Arial"/>
              </a:rPr>
              <a:t>的方法，实时采用了</a:t>
            </a:r>
            <a:r>
              <a:rPr lang="en-US" altLang="zh-CN" sz="1800" b="0" dirty="0">
                <a:solidFill>
                  <a:prstClr val="black"/>
                </a:solidFill>
                <a:latin typeface="Arial"/>
              </a:rPr>
              <a:t>KNN</a:t>
            </a:r>
            <a:r>
              <a:rPr lang="zh-CN" altLang="en-US" sz="1800" b="0" dirty="0">
                <a:solidFill>
                  <a:prstClr val="black"/>
                </a:solidFill>
                <a:latin typeface="Arial"/>
              </a:rPr>
              <a:t>算法</a:t>
            </a:r>
            <a:endParaRPr lang="en-US" altLang="zh-CN" sz="1800" b="0" dirty="0">
              <a:solidFill>
                <a:prstClr val="black"/>
              </a:solidFill>
              <a:latin typeface="Arial"/>
            </a:endParaRPr>
          </a:p>
          <a:p>
            <a:pPr algn="l">
              <a:spcBef>
                <a:spcPts val="0"/>
              </a:spcBef>
            </a:pPr>
            <a:r>
              <a:rPr lang="zh-CN" altLang="en-US" sz="1800" b="0" dirty="0">
                <a:solidFill>
                  <a:prstClr val="black"/>
                </a:solidFill>
                <a:latin typeface="Arial"/>
              </a:rPr>
              <a:t>最大化数据收集速率，满足应用最低网络可靠性要求</a:t>
            </a:r>
            <a:endParaRPr lang="en-US" altLang="zh-CN" sz="1800" b="0" dirty="0">
              <a:solidFill>
                <a:prstClr val="black"/>
              </a:solidFill>
              <a:latin typeface="Arial"/>
            </a:endParaRPr>
          </a:p>
          <a:p>
            <a:pPr algn="l">
              <a:spcBef>
                <a:spcPts val="0"/>
              </a:spcBef>
            </a:pPr>
            <a:endParaRPr lang="en-US" altLang="zh-CN" sz="1800" b="0" dirty="0">
              <a:solidFill>
                <a:prstClr val="black"/>
              </a:solidFill>
              <a:latin typeface="Arial"/>
            </a:endParaRPr>
          </a:p>
          <a:p>
            <a:pPr lvl="0" algn="l">
              <a:spcBef>
                <a:spcPts val="0"/>
              </a:spcBef>
            </a:pPr>
            <a:endParaRPr lang="zh-CN" altLang="en-US" sz="1800" b="0" dirty="0">
              <a:solidFill>
                <a:prstClr val="black"/>
              </a:solidFill>
              <a:latin typeface="Arial"/>
            </a:endParaRPr>
          </a:p>
        </p:txBody>
      </p:sp>
      <p:sp>
        <p:nvSpPr>
          <p:cNvPr id="9" name="文本占位符 8">
            <a:extLst>
              <a:ext uri="{FF2B5EF4-FFF2-40B4-BE49-F238E27FC236}">
                <a16:creationId xmlns:a16="http://schemas.microsoft.com/office/drawing/2014/main" id="{2FFF6640-04A5-42F5-8F24-757CD5ED4638}"/>
              </a:ext>
            </a:extLst>
          </p:cNvPr>
          <p:cNvSpPr txBox="1">
            <a:spLocks/>
          </p:cNvSpPr>
          <p:nvPr/>
        </p:nvSpPr>
        <p:spPr>
          <a:xfrm>
            <a:off x="258792" y="4256832"/>
            <a:ext cx="5418155" cy="462755"/>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ea typeface="+mn-ea"/>
              <a:cs typeface="+mn-ea"/>
            </a:endParaRPr>
          </a:p>
        </p:txBody>
      </p:sp>
    </p:spTree>
    <p:extLst>
      <p:ext uri="{BB962C8B-B14F-4D97-AF65-F5344CB8AC3E}">
        <p14:creationId xmlns:p14="http://schemas.microsoft.com/office/powerpoint/2010/main" val="1966148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45DD76-8183-42DD-A211-A729393B43E1}"/>
              </a:ext>
            </a:extLst>
          </p:cNvPr>
          <p:cNvSpPr>
            <a:spLocks noGrp="1"/>
          </p:cNvSpPr>
          <p:nvPr>
            <p:ph type="body" sz="quarter" idx="10"/>
          </p:nvPr>
        </p:nvSpPr>
        <p:spPr/>
        <p:txBody>
          <a:bodyPr/>
          <a:lstStyle/>
          <a:p>
            <a:r>
              <a:rPr lang="zh-CN" altLang="en-US" dirty="0">
                <a:ea typeface="+mn-ea"/>
                <a:cs typeface="+mn-ea"/>
              </a:rPr>
              <a:t>背景</a:t>
            </a:r>
          </a:p>
        </p:txBody>
      </p:sp>
      <p:sp>
        <p:nvSpPr>
          <p:cNvPr id="3" name="文本占位符 2">
            <a:extLst>
              <a:ext uri="{FF2B5EF4-FFF2-40B4-BE49-F238E27FC236}">
                <a16:creationId xmlns:a16="http://schemas.microsoft.com/office/drawing/2014/main" id="{900661D0-2F73-4778-9ECF-C88D45438096}"/>
              </a:ext>
            </a:extLst>
          </p:cNvPr>
          <p:cNvSpPr>
            <a:spLocks noGrp="1"/>
          </p:cNvSpPr>
          <p:nvPr>
            <p:ph type="body" sz="quarter" idx="11"/>
          </p:nvPr>
        </p:nvSpPr>
        <p:spPr/>
        <p:txBody>
          <a:bodyPr/>
          <a:lstStyle/>
          <a:p>
            <a:r>
              <a:rPr lang="en-US" altLang="zh-CN" dirty="0"/>
              <a:t>BACKGROUND</a:t>
            </a:r>
            <a:endParaRPr lang="en-US" altLang="zh-CN" dirty="0">
              <a:cs typeface="+mn-ea"/>
            </a:endParaRPr>
          </a:p>
        </p:txBody>
      </p:sp>
      <p:sp>
        <p:nvSpPr>
          <p:cNvPr id="7" name="日期占位符 6">
            <a:extLst>
              <a:ext uri="{FF2B5EF4-FFF2-40B4-BE49-F238E27FC236}">
                <a16:creationId xmlns:a16="http://schemas.microsoft.com/office/drawing/2014/main" id="{F441CD79-00DF-4A3A-BB62-56E611C95A85}"/>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8" name="图片 7">
            <a:extLst>
              <a:ext uri="{FF2B5EF4-FFF2-40B4-BE49-F238E27FC236}">
                <a16:creationId xmlns:a16="http://schemas.microsoft.com/office/drawing/2014/main" id="{2BA37264-67D4-4BC0-9A67-13CBC65D4E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8565" y="1342785"/>
            <a:ext cx="2972111"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933092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BACKGROUND</a:t>
            </a:r>
            <a:endParaRPr lang="en-US" altLang="zh-CN" dirty="0">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6</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660400" y="2258742"/>
            <a:ext cx="184731" cy="369332"/>
          </a:xfrm>
          <a:prstGeom prst="rect">
            <a:avLst/>
          </a:prstGeom>
        </p:spPr>
        <p:txBody>
          <a:bodyPr wrap="none">
            <a:spAutoFit/>
          </a:bodyPr>
          <a:lstStyle/>
          <a:p>
            <a:endParaRPr lang="zh-CN" altLang="en-US" dirty="0"/>
          </a:p>
        </p:txBody>
      </p:sp>
      <p:sp>
        <p:nvSpPr>
          <p:cNvPr id="15" name="矩形 14">
            <a:extLst>
              <a:ext uri="{FF2B5EF4-FFF2-40B4-BE49-F238E27FC236}">
                <a16:creationId xmlns:a16="http://schemas.microsoft.com/office/drawing/2014/main" id="{8960E157-873E-4905-9143-B399391920BA}"/>
              </a:ext>
            </a:extLst>
          </p:cNvPr>
          <p:cNvSpPr/>
          <p:nvPr/>
        </p:nvSpPr>
        <p:spPr>
          <a:xfrm>
            <a:off x="568334" y="783595"/>
            <a:ext cx="11865749" cy="5170646"/>
          </a:xfrm>
          <a:prstGeom prst="rect">
            <a:avLst/>
          </a:prstGeom>
        </p:spPr>
        <p:txBody>
          <a:bodyPr wrap="none">
            <a:spAutoFit/>
          </a:bodyPr>
          <a:lstStyle/>
          <a:p>
            <a:r>
              <a:rPr lang="en-US" altLang="zh-CN" sz="2400" b="1" dirty="0" err="1">
                <a:solidFill>
                  <a:schemeClr val="accent1"/>
                </a:solidFill>
                <a:cs typeface="+mn-ea"/>
              </a:rPr>
              <a:t>LoRa</a:t>
            </a:r>
            <a:endParaRPr lang="en-US" altLang="zh-CN" sz="2400" b="1" dirty="0">
              <a:solidFill>
                <a:schemeClr val="accent1"/>
              </a:solidFill>
              <a:cs typeface="+mn-ea"/>
            </a:endParaRPr>
          </a:p>
          <a:p>
            <a:r>
              <a:rPr kumimoji="0" lang="zh-CN" altLang="en-US" sz="1800" b="1" i="0" u="none" strike="noStrike" kern="1200" cap="none" spc="0" normalizeH="0" baseline="0" noProof="0" dirty="0">
                <a:ln>
                  <a:noFill/>
                </a:ln>
                <a:solidFill>
                  <a:prstClr val="black"/>
                </a:solidFill>
                <a:effectLst/>
                <a:uLnTx/>
                <a:uFillTx/>
                <a:latin typeface="Arial"/>
                <a:ea typeface="Microsoft YaHei"/>
                <a:cs typeface="+mn-cs"/>
              </a:rPr>
              <a:t>线性调频扩频持续时间：</a:t>
            </a:r>
            <a:r>
              <a:rPr kumimoji="0" lang="zh-CN" altLang="en-US" sz="1800" i="0" u="none" strike="noStrike" kern="1200" cap="none" spc="0" normalizeH="0" baseline="0" noProof="0" dirty="0">
                <a:ln>
                  <a:noFill/>
                </a:ln>
                <a:solidFill>
                  <a:prstClr val="black"/>
                </a:solidFill>
                <a:effectLst/>
                <a:uLnTx/>
                <a:uFillTx/>
                <a:latin typeface="Arial"/>
                <a:ea typeface="Microsoft YaHei"/>
                <a:cs typeface="+mn-cs"/>
              </a:rPr>
              <a:t>取决于物理参数扩频因子、带宽</a:t>
            </a:r>
            <a:endParaRPr kumimoji="0" lang="en-US" altLang="zh-CN" sz="1800" i="0" u="none" strike="noStrike" kern="1200" cap="none" spc="0" normalizeH="0" baseline="0" noProof="0" dirty="0">
              <a:ln>
                <a:noFill/>
              </a:ln>
              <a:solidFill>
                <a:prstClr val="black"/>
              </a:solidFill>
              <a:effectLst/>
              <a:uLnTx/>
              <a:uFillTx/>
              <a:latin typeface="Arial"/>
              <a:ea typeface="Microsoft YaHei"/>
              <a:cs typeface="+mn-cs"/>
            </a:endParaRPr>
          </a:p>
          <a:p>
            <a:r>
              <a:rPr lang="zh-CN" altLang="en-US" b="1" dirty="0">
                <a:solidFill>
                  <a:prstClr val="black"/>
                </a:solidFill>
                <a:latin typeface="Arial"/>
                <a:ea typeface="Microsoft YaHei"/>
              </a:rPr>
              <a:t>链路可靠性：</a:t>
            </a:r>
            <a:r>
              <a:rPr lang="zh-CN" altLang="en-US" dirty="0">
                <a:solidFill>
                  <a:prstClr val="black"/>
                </a:solidFill>
                <a:latin typeface="Arial"/>
                <a:ea typeface="Microsoft YaHei"/>
              </a:rPr>
              <a:t>由</a:t>
            </a:r>
            <a:r>
              <a:rPr lang="en-US" altLang="zh-CN" dirty="0">
                <a:solidFill>
                  <a:prstClr val="black"/>
                </a:solidFill>
                <a:latin typeface="Arial"/>
                <a:ea typeface="Microsoft YaHei"/>
              </a:rPr>
              <a:t>Packet Delivery Ratio</a:t>
            </a:r>
            <a:r>
              <a:rPr lang="zh-CN" altLang="en-US" dirty="0">
                <a:solidFill>
                  <a:prstClr val="black"/>
                </a:solidFill>
                <a:latin typeface="Arial"/>
                <a:ea typeface="Microsoft YaHei"/>
              </a:rPr>
              <a:t>代表，取决于信噪比、接收信号强度</a:t>
            </a:r>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r>
              <a:rPr lang="en-US" altLang="zh-CN" dirty="0" err="1">
                <a:solidFill>
                  <a:prstClr val="black"/>
                </a:solidFill>
                <a:latin typeface="Arial"/>
                <a:ea typeface="Microsoft YaHei"/>
              </a:rPr>
              <a:t>LoRaWAN</a:t>
            </a:r>
            <a:r>
              <a:rPr lang="zh-CN" altLang="en-US" dirty="0">
                <a:solidFill>
                  <a:prstClr val="black"/>
                </a:solidFill>
                <a:latin typeface="Arial"/>
                <a:ea typeface="Microsoft YaHei"/>
              </a:rPr>
              <a:t>：</a:t>
            </a:r>
            <a:r>
              <a:rPr lang="en-US" altLang="zh-CN" dirty="0">
                <a:solidFill>
                  <a:prstClr val="black"/>
                </a:solidFill>
                <a:latin typeface="Arial"/>
                <a:ea typeface="Microsoft YaHei"/>
              </a:rPr>
              <a:t>MAC</a:t>
            </a:r>
            <a:r>
              <a:rPr lang="zh-CN" altLang="en-US" dirty="0">
                <a:solidFill>
                  <a:prstClr val="black"/>
                </a:solidFill>
                <a:latin typeface="Arial"/>
                <a:ea typeface="Microsoft YaHei"/>
              </a:rPr>
              <a:t>层协议</a:t>
            </a:r>
            <a:endParaRPr lang="en-US" altLang="zh-CN" dirty="0">
              <a:solidFill>
                <a:prstClr val="black"/>
              </a:solidFill>
              <a:latin typeface="Arial"/>
              <a:ea typeface="Microsoft YaHei"/>
            </a:endParaRPr>
          </a:p>
          <a:p>
            <a:r>
              <a:rPr lang="zh-CN" altLang="en-US" b="1" dirty="0">
                <a:solidFill>
                  <a:prstClr val="black"/>
                </a:solidFill>
                <a:latin typeface="Arial"/>
                <a:ea typeface="Microsoft YaHei"/>
                <a:cs typeface="+mn-ea"/>
              </a:rPr>
              <a:t>终端设备的时间帧与信道：</a:t>
            </a:r>
            <a:r>
              <a:rPr lang="en-US" altLang="zh-CN" dirty="0">
                <a:solidFill>
                  <a:prstClr val="black"/>
                </a:solidFill>
                <a:latin typeface="Arial"/>
                <a:ea typeface="Microsoft YaHei"/>
                <a:cs typeface="+mn-ea"/>
              </a:rPr>
              <a:t>ABC</a:t>
            </a:r>
            <a:r>
              <a:rPr lang="zh-CN" altLang="en-US" dirty="0">
                <a:solidFill>
                  <a:prstClr val="black"/>
                </a:solidFill>
                <a:latin typeface="Arial"/>
                <a:ea typeface="Microsoft YaHei"/>
                <a:cs typeface="+mn-ea"/>
              </a:rPr>
              <a:t>三种工作方式</a:t>
            </a:r>
            <a:endParaRPr lang="en-US" altLang="zh-CN" dirty="0">
              <a:solidFill>
                <a:prstClr val="black"/>
              </a:solidFill>
              <a:latin typeface="Arial"/>
              <a:ea typeface="Microsoft YaHei"/>
              <a:cs typeface="+mn-ea"/>
            </a:endParaRPr>
          </a:p>
          <a:p>
            <a:r>
              <a:rPr lang="en-US" altLang="zh-CN" dirty="0">
                <a:solidFill>
                  <a:prstClr val="black"/>
                </a:solidFill>
                <a:latin typeface="Arial"/>
                <a:ea typeface="Microsoft YaHei"/>
                <a:cs typeface="+mn-ea"/>
              </a:rPr>
              <a:t>                                           A</a:t>
            </a:r>
            <a:r>
              <a:rPr lang="zh-CN" altLang="en-US" dirty="0">
                <a:solidFill>
                  <a:prstClr val="black"/>
                </a:solidFill>
                <a:latin typeface="Arial"/>
                <a:ea typeface="Microsoft YaHei"/>
                <a:cs typeface="+mn-ea"/>
              </a:rPr>
              <a:t>：</a:t>
            </a:r>
            <a:r>
              <a:rPr lang="en-US" altLang="zh-CN" dirty="0">
                <a:solidFill>
                  <a:prstClr val="black"/>
                </a:solidFill>
                <a:latin typeface="Arial"/>
                <a:ea typeface="Microsoft YaHei"/>
                <a:cs typeface="+mn-ea"/>
              </a:rPr>
              <a:t>1*uplink -&gt; 2*downlink</a:t>
            </a:r>
          </a:p>
          <a:p>
            <a:r>
              <a:rPr lang="en-US" altLang="zh-CN" dirty="0">
                <a:solidFill>
                  <a:prstClr val="black"/>
                </a:solidFill>
                <a:latin typeface="Arial"/>
                <a:ea typeface="Microsoft YaHei"/>
                <a:cs typeface="+mn-ea"/>
              </a:rPr>
              <a:t>                                           B</a:t>
            </a:r>
            <a:r>
              <a:rPr lang="zh-CN" altLang="en-US" dirty="0">
                <a:solidFill>
                  <a:prstClr val="black"/>
                </a:solidFill>
                <a:latin typeface="Arial"/>
                <a:ea typeface="Microsoft YaHei"/>
                <a:cs typeface="+mn-ea"/>
              </a:rPr>
              <a:t>：</a:t>
            </a:r>
            <a:r>
              <a:rPr lang="en-US" altLang="zh-CN" dirty="0">
                <a:solidFill>
                  <a:prstClr val="black"/>
                </a:solidFill>
                <a:latin typeface="Arial"/>
                <a:ea typeface="Microsoft YaHei"/>
                <a:cs typeface="+mn-ea"/>
              </a:rPr>
              <a:t>1*uplink -&gt; 2*downlink + n*beacon</a:t>
            </a:r>
          </a:p>
          <a:p>
            <a:r>
              <a:rPr lang="en-US" altLang="zh-CN" dirty="0">
                <a:solidFill>
                  <a:prstClr val="black"/>
                </a:solidFill>
                <a:latin typeface="Arial"/>
                <a:ea typeface="Microsoft YaHei"/>
                <a:cs typeface="+mn-ea"/>
              </a:rPr>
              <a:t>                                           C</a:t>
            </a:r>
            <a:r>
              <a:rPr lang="zh-CN" altLang="en-US" dirty="0">
                <a:solidFill>
                  <a:prstClr val="black"/>
                </a:solidFill>
                <a:latin typeface="Arial"/>
                <a:ea typeface="Microsoft YaHei"/>
                <a:cs typeface="+mn-ea"/>
              </a:rPr>
              <a:t>：</a:t>
            </a:r>
            <a:r>
              <a:rPr lang="en-US" altLang="zh-CN" dirty="0">
                <a:solidFill>
                  <a:prstClr val="black"/>
                </a:solidFill>
                <a:latin typeface="Arial"/>
                <a:ea typeface="Microsoft YaHei"/>
                <a:cs typeface="+mn-ea"/>
              </a:rPr>
              <a:t>1*uplink -&gt; n*downlink</a:t>
            </a:r>
          </a:p>
          <a:p>
            <a:r>
              <a:rPr lang="en-US" altLang="zh-CN" dirty="0">
                <a:solidFill>
                  <a:prstClr val="black"/>
                </a:solidFill>
                <a:latin typeface="Arial"/>
                <a:ea typeface="Microsoft YaHei"/>
                <a:cs typeface="+mn-ea"/>
              </a:rPr>
              <a:t>                                           </a:t>
            </a:r>
            <a:r>
              <a:rPr lang="zh-CN" altLang="en-US" dirty="0">
                <a:solidFill>
                  <a:prstClr val="black"/>
                </a:solidFill>
                <a:latin typeface="Arial"/>
                <a:ea typeface="Microsoft YaHei"/>
                <a:cs typeface="+mn-ea"/>
              </a:rPr>
              <a:t>无法提供最佳性能，需设计新分配方法</a:t>
            </a:r>
            <a:endParaRPr lang="en-US" altLang="zh-CN" dirty="0">
              <a:solidFill>
                <a:prstClr val="black"/>
              </a:solidFill>
              <a:latin typeface="Arial"/>
              <a:ea typeface="Microsoft YaHei"/>
              <a:cs typeface="+mn-ea"/>
            </a:endParaRPr>
          </a:p>
          <a:p>
            <a:endParaRPr lang="en-US" altLang="zh-CN" dirty="0">
              <a:solidFill>
                <a:prstClr val="black"/>
              </a:solidFill>
              <a:latin typeface="Arial"/>
              <a:ea typeface="Microsoft YaHei"/>
              <a:cs typeface="+mn-ea"/>
            </a:endParaRPr>
          </a:p>
          <a:p>
            <a:r>
              <a:rPr lang="en-US" altLang="zh-CN" b="1" dirty="0">
                <a:solidFill>
                  <a:prstClr val="black"/>
                </a:solidFill>
                <a:latin typeface="Arial"/>
                <a:ea typeface="Microsoft YaHei"/>
                <a:cs typeface="+mn-ea"/>
              </a:rPr>
              <a:t>ADR(Adaptive Data Rate)</a:t>
            </a:r>
            <a:r>
              <a:rPr lang="zh-CN" altLang="en-US" b="1" dirty="0">
                <a:solidFill>
                  <a:prstClr val="black"/>
                </a:solidFill>
                <a:latin typeface="Arial"/>
                <a:ea typeface="Microsoft YaHei"/>
                <a:cs typeface="+mn-ea"/>
              </a:rPr>
              <a:t>：</a:t>
            </a:r>
            <a:endParaRPr lang="en-US" altLang="zh-CN" b="1" dirty="0">
              <a:solidFill>
                <a:prstClr val="black"/>
              </a:solidFill>
              <a:latin typeface="Arial"/>
              <a:ea typeface="Microsoft YaHei"/>
              <a:cs typeface="+mn-ea"/>
            </a:endParaRPr>
          </a:p>
          <a:p>
            <a:r>
              <a:rPr lang="en-US" altLang="zh-CN" dirty="0" err="1">
                <a:solidFill>
                  <a:prstClr val="black"/>
                </a:solidFill>
                <a:latin typeface="Arial"/>
                <a:ea typeface="Microsoft YaHei"/>
                <a:cs typeface="+mn-ea"/>
              </a:rPr>
              <a:t>LoRaWAN</a:t>
            </a:r>
            <a:r>
              <a:rPr lang="zh-CN" altLang="en-US" dirty="0">
                <a:solidFill>
                  <a:prstClr val="black"/>
                </a:solidFill>
                <a:latin typeface="Arial"/>
                <a:ea typeface="Microsoft YaHei"/>
                <a:cs typeface="+mn-ea"/>
              </a:rPr>
              <a:t>算法，根据终端设备测得的链路质量选择</a:t>
            </a:r>
            <a:r>
              <a:rPr lang="en-US" altLang="zh-CN" dirty="0">
                <a:solidFill>
                  <a:prstClr val="black"/>
                </a:solidFill>
                <a:latin typeface="Arial"/>
                <a:ea typeface="Microsoft YaHei"/>
                <a:cs typeface="+mn-ea"/>
              </a:rPr>
              <a:t>SF</a:t>
            </a:r>
            <a:r>
              <a:rPr lang="zh-CN" altLang="en-US" dirty="0">
                <a:solidFill>
                  <a:prstClr val="black"/>
                </a:solidFill>
                <a:latin typeface="Arial"/>
                <a:ea typeface="Microsoft YaHei"/>
                <a:cs typeface="+mn-ea"/>
              </a:rPr>
              <a:t>的方法</a:t>
            </a:r>
            <a:endParaRPr lang="en-US" altLang="zh-CN" dirty="0">
              <a:solidFill>
                <a:prstClr val="black"/>
              </a:solidFill>
              <a:latin typeface="Arial"/>
              <a:ea typeface="Microsoft YaHei"/>
              <a:cs typeface="+mn-ea"/>
            </a:endParaRPr>
          </a:p>
          <a:p>
            <a:r>
              <a:rPr lang="zh-CN" altLang="en-US" dirty="0">
                <a:solidFill>
                  <a:prstClr val="black"/>
                </a:solidFill>
                <a:latin typeface="Arial"/>
                <a:ea typeface="Microsoft YaHei"/>
                <a:cs typeface="+mn-ea"/>
              </a:rPr>
              <a:t>终端设备发出的</a:t>
            </a:r>
            <a:r>
              <a:rPr lang="en-US" altLang="zh-CN" dirty="0">
                <a:solidFill>
                  <a:prstClr val="black"/>
                </a:solidFill>
                <a:latin typeface="Arial"/>
                <a:ea typeface="Microsoft YaHei"/>
                <a:cs typeface="+mn-ea"/>
              </a:rPr>
              <a:t>ADR</a:t>
            </a:r>
            <a:r>
              <a:rPr lang="zh-CN" altLang="en-US" dirty="0">
                <a:solidFill>
                  <a:prstClr val="black"/>
                </a:solidFill>
                <a:latin typeface="Arial"/>
                <a:ea typeface="Microsoft YaHei"/>
                <a:cs typeface="+mn-ea"/>
              </a:rPr>
              <a:t>请求没收到回应</a:t>
            </a:r>
            <a:r>
              <a:rPr lang="en-US" altLang="zh-CN" dirty="0">
                <a:solidFill>
                  <a:prstClr val="black"/>
                </a:solidFill>
                <a:latin typeface="Arial"/>
                <a:ea typeface="Microsoft YaHei"/>
                <a:cs typeface="+mn-ea"/>
              </a:rPr>
              <a:t>-&gt;</a:t>
            </a:r>
            <a:r>
              <a:rPr lang="zh-CN" altLang="en-US" dirty="0">
                <a:solidFill>
                  <a:prstClr val="black"/>
                </a:solidFill>
                <a:latin typeface="Arial"/>
                <a:ea typeface="Microsoft YaHei"/>
                <a:cs typeface="+mn-ea"/>
              </a:rPr>
              <a:t>增加</a:t>
            </a:r>
            <a:r>
              <a:rPr lang="en-US" altLang="zh-CN" dirty="0">
                <a:solidFill>
                  <a:prstClr val="black"/>
                </a:solidFill>
                <a:latin typeface="Arial"/>
                <a:ea typeface="Microsoft YaHei"/>
                <a:cs typeface="+mn-ea"/>
              </a:rPr>
              <a:t>SF</a:t>
            </a:r>
          </a:p>
          <a:p>
            <a:r>
              <a:rPr lang="en-US" altLang="zh-CN" dirty="0">
                <a:solidFill>
                  <a:prstClr val="black"/>
                </a:solidFill>
                <a:latin typeface="Arial"/>
                <a:ea typeface="Microsoft YaHei"/>
                <a:cs typeface="+mn-ea"/>
              </a:rPr>
              <a:t>                                                      </a:t>
            </a:r>
            <a:r>
              <a:rPr lang="zh-CN" altLang="en-US" dirty="0">
                <a:solidFill>
                  <a:prstClr val="black"/>
                </a:solidFill>
                <a:latin typeface="Arial"/>
                <a:ea typeface="Microsoft YaHei"/>
                <a:cs typeface="+mn-ea"/>
              </a:rPr>
              <a:t>收到回应</a:t>
            </a:r>
            <a:r>
              <a:rPr lang="en-US" altLang="zh-CN" dirty="0">
                <a:solidFill>
                  <a:prstClr val="black"/>
                </a:solidFill>
                <a:latin typeface="Arial"/>
                <a:ea typeface="Microsoft YaHei"/>
                <a:cs typeface="+mn-ea"/>
              </a:rPr>
              <a:t>-&gt;</a:t>
            </a:r>
            <a:r>
              <a:rPr lang="zh-CN" altLang="en-US" dirty="0">
                <a:solidFill>
                  <a:prstClr val="black"/>
                </a:solidFill>
                <a:latin typeface="Arial"/>
                <a:ea typeface="Microsoft YaHei"/>
                <a:cs typeface="+mn-ea"/>
              </a:rPr>
              <a:t>减小</a:t>
            </a:r>
            <a:r>
              <a:rPr lang="en-US" altLang="zh-CN" dirty="0">
                <a:solidFill>
                  <a:prstClr val="black"/>
                </a:solidFill>
                <a:latin typeface="Arial"/>
                <a:ea typeface="Microsoft YaHei"/>
                <a:cs typeface="+mn-ea"/>
              </a:rPr>
              <a:t>SF</a:t>
            </a:r>
            <a:r>
              <a:rPr lang="zh-CN" altLang="en-US" dirty="0">
                <a:solidFill>
                  <a:prstClr val="black"/>
                </a:solidFill>
                <a:latin typeface="Arial"/>
                <a:ea typeface="Microsoft YaHei"/>
                <a:cs typeface="+mn-ea"/>
              </a:rPr>
              <a:t>使过去接收到的</a:t>
            </a:r>
            <a:r>
              <a:rPr lang="en-US" altLang="zh-CN" dirty="0">
                <a:solidFill>
                  <a:prstClr val="black"/>
                </a:solidFill>
                <a:latin typeface="Arial"/>
                <a:ea typeface="Microsoft YaHei"/>
                <a:cs typeface="+mn-ea"/>
              </a:rPr>
              <a:t>20</a:t>
            </a:r>
            <a:r>
              <a:rPr lang="zh-CN" altLang="en-US" dirty="0">
                <a:solidFill>
                  <a:prstClr val="black"/>
                </a:solidFill>
                <a:latin typeface="Arial"/>
                <a:ea typeface="Microsoft YaHei"/>
                <a:cs typeface="+mn-ea"/>
              </a:rPr>
              <a:t>个包的最大</a:t>
            </a:r>
            <a:r>
              <a:rPr lang="en-US" altLang="zh-CN" dirty="0">
                <a:solidFill>
                  <a:prstClr val="black"/>
                </a:solidFill>
                <a:latin typeface="Arial"/>
                <a:ea typeface="Microsoft YaHei"/>
                <a:cs typeface="+mn-ea"/>
              </a:rPr>
              <a:t>SNR</a:t>
            </a:r>
            <a:r>
              <a:rPr lang="zh-CN" altLang="en-US" b="0" i="0" dirty="0">
                <a:solidFill>
                  <a:srgbClr val="222222"/>
                </a:solidFill>
                <a:effectLst/>
                <a:latin typeface="arial" panose="020B0604020202020204" pitchFamily="34" charset="0"/>
              </a:rPr>
              <a:t> ≈</a:t>
            </a:r>
            <a:r>
              <a:rPr lang="en-US" altLang="zh-CN" dirty="0">
                <a:solidFill>
                  <a:prstClr val="black"/>
                </a:solidFill>
                <a:latin typeface="Arial"/>
                <a:ea typeface="Microsoft YaHei"/>
                <a:cs typeface="+mn-ea"/>
              </a:rPr>
              <a:t>(SNR</a:t>
            </a:r>
            <a:r>
              <a:rPr lang="zh-CN" altLang="en-US" dirty="0">
                <a:solidFill>
                  <a:prstClr val="black"/>
                </a:solidFill>
                <a:latin typeface="Arial"/>
                <a:ea typeface="Microsoft YaHei"/>
                <a:cs typeface="+mn-ea"/>
              </a:rPr>
              <a:t>最低要求</a:t>
            </a:r>
            <a:r>
              <a:rPr lang="en-US" altLang="zh-CN" dirty="0">
                <a:solidFill>
                  <a:prstClr val="black"/>
                </a:solidFill>
                <a:latin typeface="Arial"/>
                <a:ea typeface="Microsoft YaHei"/>
                <a:cs typeface="+mn-ea"/>
              </a:rPr>
              <a:t>+</a:t>
            </a:r>
            <a:r>
              <a:rPr lang="zh-CN" altLang="en-US" dirty="0">
                <a:solidFill>
                  <a:prstClr val="black"/>
                </a:solidFill>
                <a:latin typeface="Arial"/>
                <a:ea typeface="Microsoft YaHei"/>
                <a:cs typeface="+mn-ea"/>
              </a:rPr>
              <a:t>安全余量</a:t>
            </a:r>
            <a:r>
              <a:rPr lang="en-US" altLang="zh-CN" dirty="0">
                <a:solidFill>
                  <a:prstClr val="black"/>
                </a:solidFill>
                <a:latin typeface="Arial"/>
                <a:ea typeface="Microsoft YaHei"/>
                <a:cs typeface="+mn-ea"/>
              </a:rPr>
              <a:t>)</a:t>
            </a:r>
          </a:p>
          <a:p>
            <a:r>
              <a:rPr lang="en-US" altLang="zh-CN" dirty="0">
                <a:solidFill>
                  <a:prstClr val="black"/>
                </a:solidFill>
                <a:latin typeface="Arial"/>
                <a:ea typeface="Microsoft YaHei"/>
                <a:cs typeface="+mn-ea"/>
              </a:rPr>
              <a:t>            </a:t>
            </a:r>
          </a:p>
          <a:p>
            <a:r>
              <a:rPr lang="en-US" altLang="zh-CN" dirty="0">
                <a:solidFill>
                  <a:prstClr val="black"/>
                </a:solidFill>
                <a:latin typeface="Arial"/>
                <a:ea typeface="Microsoft YaHei"/>
                <a:cs typeface="+mn-ea"/>
              </a:rPr>
              <a:t>           </a:t>
            </a:r>
            <a:r>
              <a:rPr lang="zh-CN" altLang="en-US" dirty="0">
                <a:solidFill>
                  <a:prstClr val="black"/>
                </a:solidFill>
                <a:latin typeface="Arial"/>
                <a:ea typeface="Microsoft YaHei"/>
                <a:cs typeface="+mn-ea"/>
              </a:rPr>
              <a:t>只适用于静态设备</a:t>
            </a:r>
            <a:endParaRPr lang="en-US" altLang="zh-CN" dirty="0">
              <a:solidFill>
                <a:schemeClr val="accent1"/>
              </a:solidFill>
              <a:cs typeface="+mn-ea"/>
            </a:endParaRPr>
          </a:p>
        </p:txBody>
      </p:sp>
      <p:sp>
        <p:nvSpPr>
          <p:cNvPr id="20" name="矩形 19">
            <a:extLst>
              <a:ext uri="{FF2B5EF4-FFF2-40B4-BE49-F238E27FC236}">
                <a16:creationId xmlns:a16="http://schemas.microsoft.com/office/drawing/2014/main" id="{C70C8F1F-27D3-443B-956A-1AE09F178F99}"/>
              </a:ext>
            </a:extLst>
          </p:cNvPr>
          <p:cNvSpPr/>
          <p:nvPr/>
        </p:nvSpPr>
        <p:spPr>
          <a:xfrm>
            <a:off x="396430" y="5465260"/>
            <a:ext cx="184731" cy="369332"/>
          </a:xfrm>
          <a:prstGeom prst="rect">
            <a:avLst/>
          </a:prstGeom>
        </p:spPr>
        <p:txBody>
          <a:bodyPr wrap="none">
            <a:spAutoFit/>
          </a:bodyPr>
          <a:lstStyle/>
          <a:p>
            <a:endParaRPr lang="zh-CN" altLang="en-US" dirty="0"/>
          </a:p>
        </p:txBody>
      </p:sp>
      <p:sp>
        <p:nvSpPr>
          <p:cNvPr id="21" name="矩形 20">
            <a:extLst>
              <a:ext uri="{FF2B5EF4-FFF2-40B4-BE49-F238E27FC236}">
                <a16:creationId xmlns:a16="http://schemas.microsoft.com/office/drawing/2014/main" id="{256BAFA4-49B8-4CA3-91F9-1982B8CB650A}"/>
              </a:ext>
            </a:extLst>
          </p:cNvPr>
          <p:cNvSpPr/>
          <p:nvPr/>
        </p:nvSpPr>
        <p:spPr>
          <a:xfrm>
            <a:off x="568334" y="5512863"/>
            <a:ext cx="184731" cy="369332"/>
          </a:xfrm>
          <a:prstGeom prst="rect">
            <a:avLst/>
          </a:prstGeom>
        </p:spPr>
        <p:txBody>
          <a:bodyPr wrap="none">
            <a:spAutoFit/>
          </a:bodyPr>
          <a:lstStyle/>
          <a:p>
            <a:pPr lvl="0">
              <a:defRPr/>
            </a:pPr>
            <a:endParaRPr lang="zh-CN" altLang="en-US" b="1" dirty="0">
              <a:solidFill>
                <a:schemeClr val="accent1"/>
              </a:solidFill>
              <a:cs typeface="+mn-ea"/>
            </a:endParaRPr>
          </a:p>
        </p:txBody>
      </p:sp>
      <p:sp>
        <p:nvSpPr>
          <p:cNvPr id="23" name="矩形 22">
            <a:extLst>
              <a:ext uri="{FF2B5EF4-FFF2-40B4-BE49-F238E27FC236}">
                <a16:creationId xmlns:a16="http://schemas.microsoft.com/office/drawing/2014/main" id="{72AD0D28-4908-402D-9761-638459E6E8A3}"/>
              </a:ext>
            </a:extLst>
          </p:cNvPr>
          <p:cNvSpPr/>
          <p:nvPr/>
        </p:nvSpPr>
        <p:spPr>
          <a:xfrm>
            <a:off x="1761259" y="6299255"/>
            <a:ext cx="184731" cy="369332"/>
          </a:xfrm>
          <a:prstGeom prst="rect">
            <a:avLst/>
          </a:prstGeom>
        </p:spPr>
        <p:txBody>
          <a:bodyPr wrap="none">
            <a:spAutoFit/>
          </a:bodyPr>
          <a:lstStyle/>
          <a:p>
            <a:endParaRPr lang="zh-CN" altLang="en-US" dirty="0"/>
          </a:p>
        </p:txBody>
      </p:sp>
      <p:pic>
        <p:nvPicPr>
          <p:cNvPr id="2" name="图片 1">
            <a:extLst>
              <a:ext uri="{FF2B5EF4-FFF2-40B4-BE49-F238E27FC236}">
                <a16:creationId xmlns:a16="http://schemas.microsoft.com/office/drawing/2014/main" id="{10195F43-8B95-4A93-89DD-775591D29EED}"/>
              </a:ext>
            </a:extLst>
          </p:cNvPr>
          <p:cNvPicPr>
            <a:picLocks noChangeAspect="1"/>
          </p:cNvPicPr>
          <p:nvPr/>
        </p:nvPicPr>
        <p:blipFill>
          <a:blip r:embed="rId3"/>
          <a:stretch>
            <a:fillRect/>
          </a:stretch>
        </p:blipFill>
        <p:spPr>
          <a:xfrm>
            <a:off x="4059023" y="5114710"/>
            <a:ext cx="7178662" cy="350550"/>
          </a:xfrm>
          <a:prstGeom prst="rect">
            <a:avLst/>
          </a:prstGeom>
        </p:spPr>
      </p:pic>
    </p:spTree>
    <p:extLst>
      <p:ext uri="{BB962C8B-B14F-4D97-AF65-F5344CB8AC3E}">
        <p14:creationId xmlns:p14="http://schemas.microsoft.com/office/powerpoint/2010/main" val="2388908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76AD98D-F234-482E-A83F-CE83A2BD2ED3}"/>
              </a:ext>
            </a:extLst>
          </p:cNvPr>
          <p:cNvSpPr>
            <a:spLocks noGrp="1"/>
          </p:cNvSpPr>
          <p:nvPr>
            <p:ph type="body" sz="quarter" idx="10"/>
          </p:nvPr>
        </p:nvSpPr>
        <p:spPr/>
        <p:txBody>
          <a:bodyPr/>
          <a:lstStyle/>
          <a:p>
            <a:r>
              <a:rPr lang="en-US" altLang="zh-CN" dirty="0">
                <a:cs typeface="+mn-ea"/>
              </a:rPr>
              <a:t>SHUTTLENET</a:t>
            </a:r>
            <a:endParaRPr lang="zh-CN" altLang="en-US" dirty="0">
              <a:cs typeface="+mn-ea"/>
            </a:endParaRPr>
          </a:p>
        </p:txBody>
      </p:sp>
      <p:sp>
        <p:nvSpPr>
          <p:cNvPr id="6" name="文本占位符 5">
            <a:extLst>
              <a:ext uri="{FF2B5EF4-FFF2-40B4-BE49-F238E27FC236}">
                <a16:creationId xmlns:a16="http://schemas.microsoft.com/office/drawing/2014/main" id="{857E7E3D-C5EC-4CAF-9EDC-070CDAEC4C2D}"/>
              </a:ext>
            </a:extLst>
          </p:cNvPr>
          <p:cNvSpPr>
            <a:spLocks noGrp="1"/>
          </p:cNvSpPr>
          <p:nvPr>
            <p:ph type="body" sz="quarter" idx="11"/>
          </p:nvPr>
        </p:nvSpPr>
        <p:spPr/>
        <p:txBody>
          <a:bodyPr/>
          <a:lstStyle/>
          <a:p>
            <a:pPr lvl="0" fontAlgn="base"/>
            <a:r>
              <a:rPr lang="en-US" altLang="zh-CN" b="1" dirty="0"/>
              <a:t>SHUTTLENET</a:t>
            </a:r>
            <a:endParaRPr lang="zh-CN" altLang="zh-CN" b="1" dirty="0"/>
          </a:p>
        </p:txBody>
      </p:sp>
      <p:sp>
        <p:nvSpPr>
          <p:cNvPr id="4" name="日期占位符 3">
            <a:extLst>
              <a:ext uri="{FF2B5EF4-FFF2-40B4-BE49-F238E27FC236}">
                <a16:creationId xmlns:a16="http://schemas.microsoft.com/office/drawing/2014/main" id="{F4E62298-8FC2-466E-9512-5C0AD1512219}"/>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7" name="图片 6">
            <a:extLst>
              <a:ext uri="{FF2B5EF4-FFF2-40B4-BE49-F238E27FC236}">
                <a16:creationId xmlns:a16="http://schemas.microsoft.com/office/drawing/2014/main" id="{2A401395-2B01-46AE-8BBC-A244578A3C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35344" y="1337624"/>
            <a:ext cx="2972111"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235331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SHUTTLENET</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8</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468571" y="948690"/>
            <a:ext cx="11784389" cy="5262979"/>
          </a:xfrm>
          <a:prstGeom prst="rect">
            <a:avLst/>
          </a:prstGeom>
        </p:spPr>
        <p:txBody>
          <a:bodyPr wrap="square">
            <a:spAutoFit/>
          </a:bodyPr>
          <a:lstStyle/>
          <a:p>
            <a:r>
              <a:rPr lang="zh-CN" altLang="en-US" sz="2400" b="1" dirty="0">
                <a:solidFill>
                  <a:schemeClr val="accent1"/>
                </a:solidFill>
                <a:cs typeface="+mn-ea"/>
              </a:rPr>
              <a:t>硬件部署</a:t>
            </a:r>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ea"/>
              </a:rPr>
              <a:t>基站可同时接收</a:t>
            </a:r>
            <a:r>
              <a:rPr kumimoji="0" lang="en-US" altLang="zh-CN" sz="1800" b="0" i="0" u="none" strike="noStrike" kern="1200" cap="none" spc="0" normalizeH="0" baseline="0" noProof="0" dirty="0">
                <a:ln>
                  <a:noFill/>
                </a:ln>
                <a:solidFill>
                  <a:prstClr val="black"/>
                </a:solidFill>
                <a:effectLst/>
                <a:uLnTx/>
                <a:uFillTx/>
                <a:latin typeface="Arial"/>
                <a:ea typeface="Microsoft YaHei"/>
                <a:cs typeface="+mn-ea"/>
              </a:rPr>
              <a:t>8</a:t>
            </a: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ea"/>
              </a:rPr>
              <a:t>个不同信道</a:t>
            </a:r>
            <a:endParaRPr kumimoji="0" lang="en-US" altLang="zh-CN" sz="1800" b="0" i="0" u="none" strike="noStrike" kern="1200" cap="none" spc="0" normalizeH="0" baseline="0" noProof="0" dirty="0">
              <a:ln>
                <a:noFill/>
              </a:ln>
              <a:solidFill>
                <a:prstClr val="black"/>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ea"/>
              </a:rPr>
              <a:t>每个终端一次发送或接收一个信道</a:t>
            </a:r>
            <a:endParaRPr kumimoji="0" lang="en-US" altLang="zh-CN" sz="1800" b="0" i="0" u="none" strike="noStrike" kern="1200" cap="none" spc="0" normalizeH="0" baseline="0" noProof="0" dirty="0">
              <a:ln>
                <a:noFill/>
              </a:ln>
              <a:solidFill>
                <a:prstClr val="black"/>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ea"/>
              </a:rPr>
              <a:t>不同终端用不同的信道</a:t>
            </a: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p:txBody>
      </p:sp>
      <p:pic>
        <p:nvPicPr>
          <p:cNvPr id="2" name="图片 1">
            <a:extLst>
              <a:ext uri="{FF2B5EF4-FFF2-40B4-BE49-F238E27FC236}">
                <a16:creationId xmlns:a16="http://schemas.microsoft.com/office/drawing/2014/main" id="{76CA752A-9727-459B-9D2C-7689685EC859}"/>
              </a:ext>
            </a:extLst>
          </p:cNvPr>
          <p:cNvPicPr>
            <a:picLocks noChangeAspect="1"/>
          </p:cNvPicPr>
          <p:nvPr/>
        </p:nvPicPr>
        <p:blipFill>
          <a:blip r:embed="rId3"/>
          <a:stretch>
            <a:fillRect/>
          </a:stretch>
        </p:blipFill>
        <p:spPr>
          <a:xfrm>
            <a:off x="563484" y="1491244"/>
            <a:ext cx="5113463" cy="2255715"/>
          </a:xfrm>
          <a:prstGeom prst="rect">
            <a:avLst/>
          </a:prstGeom>
        </p:spPr>
      </p:pic>
      <p:pic>
        <p:nvPicPr>
          <p:cNvPr id="8" name="图片 7">
            <a:extLst>
              <a:ext uri="{FF2B5EF4-FFF2-40B4-BE49-F238E27FC236}">
                <a16:creationId xmlns:a16="http://schemas.microsoft.com/office/drawing/2014/main" id="{918B1BAD-A634-416C-8EC1-682F8C26EF68}"/>
              </a:ext>
            </a:extLst>
          </p:cNvPr>
          <p:cNvPicPr>
            <a:picLocks noChangeAspect="1"/>
          </p:cNvPicPr>
          <p:nvPr/>
        </p:nvPicPr>
        <p:blipFill>
          <a:blip r:embed="rId4"/>
          <a:stretch>
            <a:fillRect/>
          </a:stretch>
        </p:blipFill>
        <p:spPr>
          <a:xfrm>
            <a:off x="5887469" y="948690"/>
            <a:ext cx="5776461" cy="4412362"/>
          </a:xfrm>
          <a:prstGeom prst="rect">
            <a:avLst/>
          </a:prstGeom>
        </p:spPr>
      </p:pic>
      <p:pic>
        <p:nvPicPr>
          <p:cNvPr id="3" name="图片 2">
            <a:extLst>
              <a:ext uri="{FF2B5EF4-FFF2-40B4-BE49-F238E27FC236}">
                <a16:creationId xmlns:a16="http://schemas.microsoft.com/office/drawing/2014/main" id="{BB3B75D9-A566-44FC-8A4D-E3701BAC992D}"/>
              </a:ext>
            </a:extLst>
          </p:cNvPr>
          <p:cNvPicPr>
            <a:picLocks noChangeAspect="1"/>
          </p:cNvPicPr>
          <p:nvPr/>
        </p:nvPicPr>
        <p:blipFill>
          <a:blip r:embed="rId5"/>
          <a:stretch>
            <a:fillRect/>
          </a:stretch>
        </p:blipFill>
        <p:spPr>
          <a:xfrm>
            <a:off x="563484" y="4790324"/>
            <a:ext cx="3905610" cy="2067676"/>
          </a:xfrm>
          <a:prstGeom prst="rect">
            <a:avLst/>
          </a:prstGeom>
        </p:spPr>
      </p:pic>
    </p:spTree>
    <p:extLst>
      <p:ext uri="{BB962C8B-B14F-4D97-AF65-F5344CB8AC3E}">
        <p14:creationId xmlns:p14="http://schemas.microsoft.com/office/powerpoint/2010/main" val="3379948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CF71B8F-F13A-4986-8B28-FFC763B76F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27611" y="1567666"/>
            <a:ext cx="5193530" cy="1968920"/>
          </a:xfrm>
          <a:prstGeom prst="rect">
            <a:avLst/>
          </a:prstGeom>
        </p:spPr>
      </p:pic>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SHUTTLENET</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9</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468571" y="948690"/>
            <a:ext cx="11784389" cy="2215991"/>
          </a:xfrm>
          <a:prstGeom prst="rect">
            <a:avLst/>
          </a:prstGeom>
        </p:spPr>
        <p:txBody>
          <a:bodyPr wrap="square">
            <a:spAutoFit/>
          </a:bodyPr>
          <a:lstStyle/>
          <a:p>
            <a:r>
              <a:rPr lang="zh-CN" altLang="en-US" sz="2400" b="1" dirty="0">
                <a:solidFill>
                  <a:schemeClr val="accent1"/>
                </a:solidFill>
                <a:cs typeface="+mn-ea"/>
              </a:rPr>
              <a:t>软件架构</a:t>
            </a:r>
            <a:r>
              <a:rPr lang="en-US" altLang="zh-CN" sz="2400" b="1" dirty="0">
                <a:solidFill>
                  <a:schemeClr val="accent1"/>
                </a:solidFill>
                <a:cs typeface="+mn-ea"/>
              </a:rPr>
              <a:t>                                                                        </a:t>
            </a:r>
            <a:r>
              <a:rPr kumimoji="0" lang="zh-CN" altLang="en-US" sz="2400" b="1" i="0" u="none" strike="noStrike" kern="1200" cap="none" spc="0" normalizeH="0" baseline="0" noProof="0" dirty="0">
                <a:ln>
                  <a:noFill/>
                </a:ln>
                <a:solidFill>
                  <a:srgbClr val="445437"/>
                </a:solidFill>
                <a:effectLst/>
                <a:uLnTx/>
                <a:uFillTx/>
                <a:latin typeface="Arial"/>
                <a:ea typeface="Microsoft YaHei"/>
                <a:cs typeface="+mn-ea"/>
              </a:rPr>
              <a:t>时间帧和信道分配</a:t>
            </a: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Microsoft YaHei"/>
                <a:cs typeface="+mn-cs"/>
              </a:rPr>
              <a:t>                                                                                      </a:t>
            </a:r>
            <a:r>
              <a:rPr kumimoji="0" lang="zh-CN" altLang="en-US" sz="1800" b="0" i="0" u="none" strike="noStrike" kern="1200" cap="none" spc="0" normalizeH="0" baseline="0" noProof="0" dirty="0">
                <a:ln>
                  <a:noFill/>
                </a:ln>
                <a:solidFill>
                  <a:srgbClr val="FF0000"/>
                </a:solidFill>
                <a:effectLst/>
                <a:uLnTx/>
                <a:uFillTx/>
                <a:latin typeface="Arial"/>
                <a:ea typeface="Microsoft YaHei"/>
                <a:cs typeface="+mn-cs"/>
              </a:rPr>
              <a:t>不同</a:t>
            </a:r>
            <a:r>
              <a:rPr kumimoji="0" lang="en-US" altLang="zh-CN" sz="1800" b="0" i="0" u="none" strike="noStrike" kern="1200" cap="none" spc="0" normalizeH="0" baseline="0" noProof="0" dirty="0">
                <a:ln>
                  <a:noFill/>
                </a:ln>
                <a:solidFill>
                  <a:srgbClr val="FF0000"/>
                </a:solidFill>
                <a:effectLst/>
                <a:uLnTx/>
                <a:uFillTx/>
                <a:latin typeface="Arial"/>
                <a:ea typeface="Microsoft YaHei"/>
                <a:cs typeface="+mn-cs"/>
              </a:rPr>
              <a:t>SF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a:ea typeface="Microsoft YaHei"/>
              <a:cs typeface="+mn-cs"/>
            </a:endParaRPr>
          </a:p>
        </p:txBody>
      </p:sp>
      <p:pic>
        <p:nvPicPr>
          <p:cNvPr id="3" name="图片 2">
            <a:extLst>
              <a:ext uri="{FF2B5EF4-FFF2-40B4-BE49-F238E27FC236}">
                <a16:creationId xmlns:a16="http://schemas.microsoft.com/office/drawing/2014/main" id="{B070FFE5-6CFB-4B29-B7EA-59E377340619}"/>
              </a:ext>
            </a:extLst>
          </p:cNvPr>
          <p:cNvPicPr>
            <a:picLocks noChangeAspect="1"/>
          </p:cNvPicPr>
          <p:nvPr/>
        </p:nvPicPr>
        <p:blipFill>
          <a:blip r:embed="rId4"/>
          <a:stretch>
            <a:fillRect/>
          </a:stretch>
        </p:blipFill>
        <p:spPr>
          <a:xfrm>
            <a:off x="468571" y="2068658"/>
            <a:ext cx="5116273" cy="3840652"/>
          </a:xfrm>
          <a:prstGeom prst="rect">
            <a:avLst/>
          </a:prstGeom>
        </p:spPr>
      </p:pic>
      <p:sp>
        <p:nvSpPr>
          <p:cNvPr id="11" name="文本框 10">
            <a:extLst>
              <a:ext uri="{FF2B5EF4-FFF2-40B4-BE49-F238E27FC236}">
                <a16:creationId xmlns:a16="http://schemas.microsoft.com/office/drawing/2014/main" id="{0D47D127-AD51-48D6-BB3F-5ABAA9A97E3C}"/>
              </a:ext>
            </a:extLst>
          </p:cNvPr>
          <p:cNvSpPr txBox="1"/>
          <p:nvPr/>
        </p:nvSpPr>
        <p:spPr>
          <a:xfrm>
            <a:off x="6529899" y="4627014"/>
            <a:ext cx="6125632"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ea"/>
              </a:rPr>
              <a:t>固定下行链路</a:t>
            </a:r>
            <a:r>
              <a:rPr kumimoji="0" lang="en-US" altLang="zh-CN" sz="1800" b="0" i="0" u="none" strike="noStrike" kern="1200" cap="none" spc="0" normalizeH="0" baseline="0" noProof="0" dirty="0" err="1">
                <a:ln>
                  <a:noFill/>
                </a:ln>
                <a:solidFill>
                  <a:prstClr val="black"/>
                </a:solidFill>
                <a:effectLst/>
                <a:uLnTx/>
                <a:uFillTx/>
                <a:latin typeface="Arial"/>
                <a:ea typeface="Microsoft YaHei"/>
                <a:cs typeface="+mn-ea"/>
              </a:rPr>
              <a:t>CHctl</a:t>
            </a:r>
            <a:endParaRPr kumimoji="0" lang="en-US" altLang="zh-CN" sz="1800" b="0" i="0" u="none" strike="noStrike" kern="1200" cap="none" spc="0" normalizeH="0" baseline="0" noProof="0" dirty="0">
              <a:ln>
                <a:noFill/>
              </a:ln>
              <a:solidFill>
                <a:prstClr val="black"/>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Microsoft YaHei"/>
                <a:cs typeface="+mn-ea"/>
              </a:rPr>
              <a:t>NM</a:t>
            </a: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ea"/>
              </a:rPr>
              <a:t>包同步设备时钟</a:t>
            </a:r>
            <a:endParaRPr kumimoji="0" lang="en-US" altLang="zh-CN" sz="1800" b="0" i="0" u="none" strike="noStrike" kern="1200" cap="none" spc="0" normalizeH="0" baseline="0" noProof="0" dirty="0">
              <a:ln>
                <a:noFill/>
              </a:ln>
              <a:solidFill>
                <a:prstClr val="black"/>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Arial"/>
                <a:ea typeface="Microsoft YaHei"/>
                <a:cs typeface="+mn-ea"/>
              </a:rPr>
              <a:t>携带</a:t>
            </a:r>
            <a:r>
              <a:rPr lang="en-US" altLang="zh-CN" dirty="0">
                <a:solidFill>
                  <a:prstClr val="black"/>
                </a:solidFill>
                <a:latin typeface="Arial"/>
                <a:ea typeface="Microsoft YaHei"/>
                <a:cs typeface="+mn-ea"/>
              </a:rPr>
              <a:t>frame ID</a:t>
            </a:r>
            <a:r>
              <a:rPr lang="zh-CN" altLang="en-US" dirty="0">
                <a:solidFill>
                  <a:prstClr val="black"/>
                </a:solidFill>
                <a:latin typeface="Arial"/>
                <a:ea typeface="Microsoft YaHei"/>
                <a:cs typeface="+mn-ea"/>
              </a:rPr>
              <a:t>以</a:t>
            </a: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ea"/>
              </a:rPr>
              <a:t>分配设备</a:t>
            </a:r>
            <a:r>
              <a:rPr kumimoji="0" lang="en-US" altLang="zh-CN" sz="1800" b="0" i="0" u="none" strike="noStrike" kern="1200" cap="none" spc="0" normalizeH="0" baseline="0" noProof="0" dirty="0" err="1">
                <a:ln>
                  <a:noFill/>
                </a:ln>
                <a:solidFill>
                  <a:prstClr val="black"/>
                </a:solidFill>
                <a:effectLst/>
                <a:uLnTx/>
                <a:uFillTx/>
                <a:latin typeface="Arial"/>
                <a:ea typeface="Microsoft YaHei"/>
                <a:cs typeface="+mn-ea"/>
              </a:rPr>
              <a:t>i</a:t>
            </a: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ea"/>
              </a:rPr>
              <a:t>在</a:t>
            </a:r>
            <a:r>
              <a:rPr lang="en-US" altLang="zh-CN" dirty="0">
                <a:solidFill>
                  <a:prstClr val="black"/>
                </a:solidFill>
                <a:latin typeface="Arial"/>
                <a:ea typeface="Microsoft YaHei"/>
                <a:cs typeface="+mn-ea"/>
              </a:rPr>
              <a:t>frame n/</a:t>
            </a:r>
            <a:r>
              <a:rPr lang="en-US" altLang="zh-CN" dirty="0" err="1">
                <a:solidFill>
                  <a:prstClr val="black"/>
                </a:solidFill>
                <a:latin typeface="Arial"/>
                <a:ea typeface="Microsoft YaHei"/>
                <a:cs typeface="+mn-ea"/>
              </a:rPr>
              <a:t>CHi</a:t>
            </a:r>
            <a:endParaRPr kumimoji="0" lang="en-US" altLang="zh-CN" sz="1800" b="0" i="0" u="none" strike="noStrike" kern="1200" cap="none" spc="0" normalizeH="0" baseline="0" noProof="0" dirty="0">
              <a:ln>
                <a:noFill/>
              </a:ln>
              <a:solidFill>
                <a:prstClr val="black"/>
              </a:solidFill>
              <a:effectLst/>
              <a:uLnTx/>
              <a:uFillTx/>
              <a:latin typeface="Arial"/>
              <a:ea typeface="Microsoft YaHei"/>
              <a:cs typeface="+mn-ea"/>
            </a:endParaRPr>
          </a:p>
        </p:txBody>
      </p:sp>
    </p:spTree>
    <p:extLst>
      <p:ext uri="{BB962C8B-B14F-4D97-AF65-F5344CB8AC3E}">
        <p14:creationId xmlns:p14="http://schemas.microsoft.com/office/powerpoint/2010/main" val="7398479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7334</TotalTime>
  <Words>2820</Words>
  <Application>Microsoft Office PowerPoint</Application>
  <PresentationFormat>宽屏</PresentationFormat>
  <Paragraphs>309</Paragraphs>
  <Slides>22</Slides>
  <Notes>20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22</vt:i4>
      </vt:variant>
    </vt:vector>
  </HeadingPairs>
  <TitlesOfParts>
    <vt:vector size="33" baseType="lpstr">
      <vt:lpstr>等线</vt:lpstr>
      <vt:lpstr>微软雅黑</vt:lpstr>
      <vt:lpstr>微软雅黑</vt:lpstr>
      <vt:lpstr>Arial</vt:lpstr>
      <vt:lpstr>Arial</vt:lpstr>
      <vt:lpstr>Calibri</vt:lpstr>
      <vt:lpstr>Century Gothic</vt:lpstr>
      <vt:lpstr>Segoe UI</vt:lpstr>
      <vt:lpstr>Segoe UI Light</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Hao</cp:lastModifiedBy>
  <cp:revision>1742</cp:revision>
  <dcterms:created xsi:type="dcterms:W3CDTF">2019-03-11T14:11:26Z</dcterms:created>
  <dcterms:modified xsi:type="dcterms:W3CDTF">2020-11-14T12:05:40Z</dcterms:modified>
</cp:coreProperties>
</file>